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68" r:id="rId5"/>
    <p:sldId id="259" r:id="rId6"/>
    <p:sldId id="260" r:id="rId7"/>
    <p:sldId id="261" r:id="rId8"/>
    <p:sldId id="262" r:id="rId9"/>
    <p:sldId id="263" r:id="rId10"/>
    <p:sldId id="264" r:id="rId11"/>
    <p:sldId id="267" r:id="rId12"/>
    <p:sldId id="265" r:id="rId13"/>
    <p:sldId id="269" r:id="rId14"/>
    <p:sldId id="266" r:id="rId1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Chelsea Jack" initials="CJ" lastIdx="4" clrIdx="0"/>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5" d="100"/>
          <a:sy n="55" d="100"/>
        </p:scale>
        <p:origin x="-427" y="-8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B03B948-6837-4E94-9D8C-ABB91C99DAF8}" type="datetimeFigureOut">
              <a:rPr lang="en-US" smtClean="0"/>
              <a:t>9/29/2014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02998EA-8D11-49ED-BDE5-D6B508FD1959}" type="slidenum">
              <a:rPr lang="en-US" smtClean="0"/>
              <a:t>‹#›</a:t>
            </a:fld>
            <a:endParaRPr lang="en-US"/>
          </a:p>
        </p:txBody>
      </p:sp>
    </p:spTree>
    <p:extLst>
      <p:ext uri="{BB962C8B-B14F-4D97-AF65-F5344CB8AC3E}">
        <p14:creationId xmlns:p14="http://schemas.microsoft.com/office/powerpoint/2010/main" val="204729840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2998EA-8D11-49ED-BDE5-D6B508FD1959}" type="slidenum">
              <a:rPr lang="en-US" smtClean="0"/>
              <a:t>1</a:t>
            </a:fld>
            <a:endParaRPr lang="en-US" dirty="0"/>
          </a:p>
        </p:txBody>
      </p:sp>
    </p:spTree>
    <p:extLst>
      <p:ext uri="{BB962C8B-B14F-4D97-AF65-F5344CB8AC3E}">
        <p14:creationId xmlns:p14="http://schemas.microsoft.com/office/powerpoint/2010/main" val="242686181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2998EA-8D11-49ED-BDE5-D6B508FD1959}" type="slidenum">
              <a:rPr lang="en-US" smtClean="0"/>
              <a:t>14</a:t>
            </a:fld>
            <a:endParaRPr lang="en-US"/>
          </a:p>
        </p:txBody>
      </p:sp>
    </p:spTree>
    <p:extLst>
      <p:ext uri="{BB962C8B-B14F-4D97-AF65-F5344CB8AC3E}">
        <p14:creationId xmlns:p14="http://schemas.microsoft.com/office/powerpoint/2010/main" val="5002407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2998EA-8D11-49ED-BDE5-D6B508FD1959}" type="slidenum">
              <a:rPr lang="en-US" smtClean="0"/>
              <a:t>2</a:t>
            </a:fld>
            <a:endParaRPr lang="en-US" dirty="0"/>
          </a:p>
        </p:txBody>
      </p:sp>
    </p:spTree>
    <p:extLst>
      <p:ext uri="{BB962C8B-B14F-4D97-AF65-F5344CB8AC3E}">
        <p14:creationId xmlns:p14="http://schemas.microsoft.com/office/powerpoint/2010/main" val="32793071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200" b="1" dirty="0" smtClean="0">
              <a:latin typeface="Garamond" panose="02020404030301010803" pitchFamily="18" charset="0"/>
            </a:endParaRPr>
          </a:p>
          <a:p>
            <a:endParaRPr lang="en-US" dirty="0"/>
          </a:p>
        </p:txBody>
      </p:sp>
      <p:sp>
        <p:nvSpPr>
          <p:cNvPr id="4" name="Slide Number Placeholder 3"/>
          <p:cNvSpPr>
            <a:spLocks noGrp="1"/>
          </p:cNvSpPr>
          <p:nvPr>
            <p:ph type="sldNum" sz="quarter" idx="10"/>
          </p:nvPr>
        </p:nvSpPr>
        <p:spPr/>
        <p:txBody>
          <a:bodyPr/>
          <a:lstStyle/>
          <a:p>
            <a:fld id="{602998EA-8D11-49ED-BDE5-D6B508FD1959}" type="slidenum">
              <a:rPr lang="en-US" smtClean="0"/>
              <a:t>6</a:t>
            </a:fld>
            <a:endParaRPr lang="en-US" dirty="0"/>
          </a:p>
        </p:txBody>
      </p:sp>
    </p:spTree>
    <p:extLst>
      <p:ext uri="{BB962C8B-B14F-4D97-AF65-F5344CB8AC3E}">
        <p14:creationId xmlns:p14="http://schemas.microsoft.com/office/powerpoint/2010/main" val="363146963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2998EA-8D11-49ED-BDE5-D6B508FD1959}" type="slidenum">
              <a:rPr lang="en-US" smtClean="0"/>
              <a:t>7</a:t>
            </a:fld>
            <a:endParaRPr lang="en-US" dirty="0"/>
          </a:p>
        </p:txBody>
      </p:sp>
    </p:spTree>
    <p:extLst>
      <p:ext uri="{BB962C8B-B14F-4D97-AF65-F5344CB8AC3E}">
        <p14:creationId xmlns:p14="http://schemas.microsoft.com/office/powerpoint/2010/main" val="18614590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2998EA-8D11-49ED-BDE5-D6B508FD1959}" type="slidenum">
              <a:rPr lang="en-US" smtClean="0"/>
              <a:t>8</a:t>
            </a:fld>
            <a:endParaRPr lang="en-US" dirty="0"/>
          </a:p>
        </p:txBody>
      </p:sp>
    </p:spTree>
    <p:extLst>
      <p:ext uri="{BB962C8B-B14F-4D97-AF65-F5344CB8AC3E}">
        <p14:creationId xmlns:p14="http://schemas.microsoft.com/office/powerpoint/2010/main" val="94626092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2998EA-8D11-49ED-BDE5-D6B508FD1959}" type="slidenum">
              <a:rPr lang="en-US" smtClean="0"/>
              <a:t>9</a:t>
            </a:fld>
            <a:endParaRPr lang="en-US" dirty="0"/>
          </a:p>
        </p:txBody>
      </p:sp>
    </p:spTree>
    <p:extLst>
      <p:ext uri="{BB962C8B-B14F-4D97-AF65-F5344CB8AC3E}">
        <p14:creationId xmlns:p14="http://schemas.microsoft.com/office/powerpoint/2010/main" val="18994955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2998EA-8D11-49ED-BDE5-D6B508FD1959}" type="slidenum">
              <a:rPr lang="en-US" smtClean="0"/>
              <a:t>11</a:t>
            </a:fld>
            <a:endParaRPr lang="en-US"/>
          </a:p>
        </p:txBody>
      </p:sp>
    </p:spTree>
    <p:extLst>
      <p:ext uri="{BB962C8B-B14F-4D97-AF65-F5344CB8AC3E}">
        <p14:creationId xmlns:p14="http://schemas.microsoft.com/office/powerpoint/2010/main" val="9406620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2998EA-8D11-49ED-BDE5-D6B508FD1959}" type="slidenum">
              <a:rPr lang="en-US" smtClean="0"/>
              <a:t>12</a:t>
            </a:fld>
            <a:endParaRPr lang="en-US" dirty="0"/>
          </a:p>
        </p:txBody>
      </p:sp>
    </p:spTree>
    <p:extLst>
      <p:ext uri="{BB962C8B-B14F-4D97-AF65-F5344CB8AC3E}">
        <p14:creationId xmlns:p14="http://schemas.microsoft.com/office/powerpoint/2010/main" val="323095691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02998EA-8D11-49ED-BDE5-D6B508FD1959}" type="slidenum">
              <a:rPr lang="en-US" smtClean="0"/>
              <a:t>13</a:t>
            </a:fld>
            <a:endParaRPr lang="en-US"/>
          </a:p>
        </p:txBody>
      </p:sp>
    </p:spTree>
    <p:extLst>
      <p:ext uri="{BB962C8B-B14F-4D97-AF65-F5344CB8AC3E}">
        <p14:creationId xmlns:p14="http://schemas.microsoft.com/office/powerpoint/2010/main" val="147597127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27F196A-EA58-4713-8177-F79EFCB7136D}" type="datetimeFigureOut">
              <a:rPr lang="en-US" smtClean="0"/>
              <a:t>9/29/2014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AB4BB3DF-DBD3-4220-92E3-BB3C1A16E1BE}"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27F196A-EA58-4713-8177-F79EFCB7136D}" type="datetimeFigureOut">
              <a:rPr lang="en-US" smtClean="0"/>
              <a:t>9/29/2014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B4BB3DF-DBD3-4220-92E3-BB3C1A16E1B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27F196A-EA58-4713-8177-F79EFCB7136D}" type="datetimeFigureOut">
              <a:rPr lang="en-US" smtClean="0"/>
              <a:t>9/29/2014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B4BB3DF-DBD3-4220-92E3-BB3C1A16E1B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27F196A-EA58-4713-8177-F79EFCB7136D}" type="datetimeFigureOut">
              <a:rPr lang="en-US" smtClean="0"/>
              <a:t>9/29/2014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B4BB3DF-DBD3-4220-92E3-BB3C1A16E1BE}"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27F196A-EA58-4713-8177-F79EFCB7136D}" type="datetimeFigureOut">
              <a:rPr lang="en-US" smtClean="0"/>
              <a:t>9/29/2014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AB4BB3DF-DBD3-4220-92E3-BB3C1A16E1BE}"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27F196A-EA58-4713-8177-F79EFCB7136D}" type="datetimeFigureOut">
              <a:rPr lang="en-US" smtClean="0"/>
              <a:t>9/29/2014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B4BB3DF-DBD3-4220-92E3-BB3C1A16E1BE}"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27F196A-EA58-4713-8177-F79EFCB7136D}" type="datetimeFigureOut">
              <a:rPr lang="en-US" smtClean="0"/>
              <a:t>9/29/2014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AB4BB3DF-DBD3-4220-92E3-BB3C1A16E1B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27F196A-EA58-4713-8177-F79EFCB7136D}" type="datetimeFigureOut">
              <a:rPr lang="en-US" smtClean="0"/>
              <a:t>9/29/2014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AB4BB3DF-DBD3-4220-92E3-BB3C1A16E1BE}"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27F196A-EA58-4713-8177-F79EFCB7136D}" type="datetimeFigureOut">
              <a:rPr lang="en-US" smtClean="0"/>
              <a:t>9/29/2014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AB4BB3DF-DBD3-4220-92E3-BB3C1A16E1B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27F196A-EA58-4713-8177-F79EFCB7136D}" type="datetimeFigureOut">
              <a:rPr lang="en-US" smtClean="0"/>
              <a:t>9/29/2014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AB4BB3DF-DBD3-4220-92E3-BB3C1A16E1BE}"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27F196A-EA58-4713-8177-F79EFCB7136D}" type="datetimeFigureOut">
              <a:rPr lang="en-US" smtClean="0"/>
              <a:t>9/29/2014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AB4BB3DF-DBD3-4220-92E3-BB3C1A16E1BE}"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27F196A-EA58-4713-8177-F79EFCB7136D}" type="datetimeFigureOut">
              <a:rPr lang="en-US" smtClean="0"/>
              <a:t>9/29/2014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AB4BB3DF-DBD3-4220-92E3-BB3C1A16E1BE}"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7" Type="http://schemas.openxmlformats.org/officeDocument/2006/relationships/hyperlink" Target="http://kff.org/medicaid/state-indicator/presumptive-eligibility/"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www.undocumentedpatients.org/issuebrief/undocumented-immigrants-in-the-united-states-access-to-prenatal-care/" TargetMode="External"/><Relationship Id="rId5" Type="http://schemas.openxmlformats.org/officeDocument/2006/relationships/image" Target="../media/image8.png"/><Relationship Id="rId4" Type="http://schemas.openxmlformats.org/officeDocument/2006/relationships/hyperlink" Target="http://aspe.hhs.gov/hsp/11/ImmigrantAccess/Eligibility/ib.shtml"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kaiserfamilyfoundation.files.wordpress.com/2013/05/8401.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3.png"/><Relationship Id="rId5" Type="http://schemas.openxmlformats.org/officeDocument/2006/relationships/hyperlink" Target="http://www.enrollamerica.org/toolkits/pe/home.html" TargetMode="External"/><Relationship Id="rId4" Type="http://schemas.openxmlformats.org/officeDocument/2006/relationships/hyperlink" Target="http://www.medicaid.gov/State-Resource-Center/MAC-Learning-Collaboratives/Learning-Collaborative-State-Toolbox/Downloads/State-Network-CHCS-Implementation-of-the-Affordable-Care-Acts-Hospital-P.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www.undocumentedpatients.org/issuebrief/undocumented-immigrants-in-the-united-states-access-to-prenatal-care/"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http://www.undocumentedpatients.org/issuebrief/undocumented-immigrants-in-the-united-states-access-to-prenatal-care/"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4.png"/><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http://www.undocumentedpatients.org/wp-content/uploads/2014/09/Access-to-Prenatal-Care-Chart.pdf" TargetMode="External"/><Relationship Id="rId4" Type="http://schemas.openxmlformats.org/officeDocument/2006/relationships/image" Target="../media/image5.png"/></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www.undocumentedpatients.org/wp-content/uploads/2014/09/Access-to-Prenatal-Care-Chart.pdf" TargetMode="Externa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hyperlink" Target="http://www.undocumentedpatients.org/wp-content/uploads/2014/09/Access-to-Prenatal-Care-Chart.pdf" TargetMode="Externa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ctrTitle"/>
          </p:nvPr>
        </p:nvSpPr>
        <p:spPr>
          <a:xfrm>
            <a:off x="685800" y="5029200"/>
            <a:ext cx="7772400" cy="1314450"/>
          </a:xfrm>
        </p:spPr>
        <p:txBody>
          <a:bodyPr/>
          <a:lstStyle/>
          <a:p>
            <a:endParaRPr lang="en-US" dirty="0"/>
          </a:p>
        </p:txBody>
      </p:sp>
      <p:sp>
        <p:nvSpPr>
          <p:cNvPr id="7" name="Text Placeholder 6"/>
          <p:cNvSpPr>
            <a:spLocks noGrp="1"/>
          </p:cNvSpPr>
          <p:nvPr>
            <p:ph type="subTitle" idx="1"/>
          </p:nvPr>
        </p:nvSpPr>
        <p:spPr>
          <a:xfrm>
            <a:off x="1219200" y="1143000"/>
            <a:ext cx="6400800" cy="2667000"/>
          </a:xfrm>
        </p:spPr>
        <p:txBody>
          <a:bodyPr>
            <a:noAutofit/>
          </a:bodyPr>
          <a:lstStyle/>
          <a:p>
            <a:r>
              <a:rPr lang="en-US" sz="4800" b="1" dirty="0" smtClean="0">
                <a:solidFill>
                  <a:schemeClr val="tx1"/>
                </a:solidFill>
                <a:latin typeface="Garamond" panose="02020404030301010803" pitchFamily="18" charset="0"/>
              </a:rPr>
              <a:t>Undocumented Immigrants: </a:t>
            </a:r>
          </a:p>
          <a:p>
            <a:r>
              <a:rPr lang="en-US" sz="4800" b="1" dirty="0" smtClean="0">
                <a:solidFill>
                  <a:schemeClr val="tx1"/>
                </a:solidFill>
                <a:latin typeface="Garamond" panose="02020404030301010803" pitchFamily="18" charset="0"/>
              </a:rPr>
              <a:t>Access to Prenatal Care</a:t>
            </a:r>
            <a:endParaRPr lang="en-US" sz="4800" b="1" dirty="0">
              <a:solidFill>
                <a:schemeClr val="tx1"/>
              </a:solidFill>
              <a:latin typeface="Garamond" panose="02020404030301010803" pitchFamily="18" charset="0"/>
            </a:endParaRPr>
          </a:p>
        </p:txBody>
      </p:sp>
      <p:pic>
        <p:nvPicPr>
          <p:cNvPr id="11" name="Picture 10"/>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09600" y="4800600"/>
            <a:ext cx="8001000" cy="1619476"/>
          </a:xfrm>
          <a:prstGeom prst="rect">
            <a:avLst/>
          </a:prstGeom>
        </p:spPr>
      </p:pic>
      <p:pic>
        <p:nvPicPr>
          <p:cNvPr id="12" name="Picture 11"/>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648176" y="228600"/>
            <a:ext cx="1962424" cy="390580"/>
          </a:xfrm>
          <a:prstGeom prst="rect">
            <a:avLst/>
          </a:prstGeom>
        </p:spPr>
      </p:pic>
      <p:sp>
        <p:nvSpPr>
          <p:cNvPr id="2" name="TextBox 1"/>
          <p:cNvSpPr txBox="1"/>
          <p:nvPr/>
        </p:nvSpPr>
        <p:spPr>
          <a:xfrm>
            <a:off x="6858000" y="6537811"/>
            <a:ext cx="2286000" cy="215444"/>
          </a:xfrm>
          <a:prstGeom prst="rect">
            <a:avLst/>
          </a:prstGeom>
          <a:noFill/>
        </p:spPr>
        <p:txBody>
          <a:bodyPr wrap="square" rtlCol="0">
            <a:spAutoFit/>
          </a:bodyPr>
          <a:lstStyle/>
          <a:p>
            <a:r>
              <a:rPr lang="en-US" sz="800" b="1" dirty="0">
                <a:latin typeface="Garamond" panose="02020404030301010803" pitchFamily="18" charset="0"/>
              </a:rPr>
              <a:t>Copyright © 2014 The Hastings Center</a:t>
            </a:r>
          </a:p>
        </p:txBody>
      </p:sp>
      <p:sp>
        <p:nvSpPr>
          <p:cNvPr id="3" name="TextBox 2"/>
          <p:cNvSpPr txBox="1"/>
          <p:nvPr/>
        </p:nvSpPr>
        <p:spPr>
          <a:xfrm>
            <a:off x="6905488" y="665825"/>
            <a:ext cx="1705112" cy="492443"/>
          </a:xfrm>
          <a:prstGeom prst="rect">
            <a:avLst/>
          </a:prstGeom>
          <a:noFill/>
        </p:spPr>
        <p:txBody>
          <a:bodyPr wrap="square" rtlCol="0">
            <a:spAutoFit/>
          </a:bodyPr>
          <a:lstStyle/>
          <a:p>
            <a:r>
              <a:rPr lang="en-US" sz="800" b="1" dirty="0">
                <a:solidFill>
                  <a:srgbClr val="FF0000"/>
                </a:solidFill>
                <a:latin typeface="Garamond" panose="02020404030301010803" pitchFamily="18" charset="0"/>
              </a:rPr>
              <a:t>www.undocumentedpatients.org</a:t>
            </a:r>
          </a:p>
          <a:p>
            <a:endParaRPr lang="en-US" dirty="0"/>
          </a:p>
        </p:txBody>
      </p:sp>
    </p:spTree>
    <p:extLst>
      <p:ext uri="{BB962C8B-B14F-4D97-AF65-F5344CB8AC3E}">
        <p14:creationId xmlns:p14="http://schemas.microsoft.com/office/powerpoint/2010/main" val="51658889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solidFill>
                  <a:schemeClr val="tx1"/>
                </a:solidFill>
                <a:effectLst/>
                <a:latin typeface="Garamond" panose="02020404030301010803" pitchFamily="18" charset="0"/>
              </a:rPr>
              <a:t>Local policy </a:t>
            </a:r>
            <a:r>
              <a:rPr lang="en-US" sz="3200" dirty="0">
                <a:solidFill>
                  <a:schemeClr val="tx1"/>
                </a:solidFill>
                <a:effectLst/>
                <a:latin typeface="Garamond" panose="02020404030301010803" pitchFamily="18" charset="0"/>
              </a:rPr>
              <a:t>m</a:t>
            </a:r>
            <a:r>
              <a:rPr lang="en-US" sz="3200" dirty="0" smtClean="0">
                <a:solidFill>
                  <a:schemeClr val="tx1"/>
                </a:solidFill>
                <a:effectLst/>
                <a:latin typeface="Garamond" panose="02020404030301010803" pitchFamily="18" charset="0"/>
              </a:rPr>
              <a:t>echanisms</a:t>
            </a:r>
            <a:endParaRPr lang="en-US" sz="3200" dirty="0">
              <a:solidFill>
                <a:schemeClr val="tx1"/>
              </a:solidFill>
              <a:effectLst/>
              <a:latin typeface="Garamond" panose="02020404030301010803" pitchFamily="18" charset="0"/>
            </a:endParaRP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29400" y="228600"/>
            <a:ext cx="1962424" cy="390580"/>
          </a:xfrm>
          <a:prstGeom prst="rect">
            <a:avLst/>
          </a:prstGeom>
        </p:spPr>
      </p:pic>
      <p:sp>
        <p:nvSpPr>
          <p:cNvPr id="6" name="TextBox 5"/>
          <p:cNvSpPr txBox="1"/>
          <p:nvPr/>
        </p:nvSpPr>
        <p:spPr>
          <a:xfrm>
            <a:off x="609600" y="1371600"/>
            <a:ext cx="7924800" cy="2862322"/>
          </a:xfrm>
          <a:prstGeom prst="rect">
            <a:avLst/>
          </a:prstGeom>
          <a:noFill/>
        </p:spPr>
        <p:txBody>
          <a:bodyPr wrap="square" rtlCol="0">
            <a:spAutoFit/>
          </a:bodyPr>
          <a:lstStyle/>
          <a:p>
            <a:pPr marL="285750" indent="-285750">
              <a:buFont typeface="Wingdings" panose="05000000000000000000" pitchFamily="2" charset="2"/>
              <a:buChar char="v"/>
            </a:pPr>
            <a:r>
              <a:rPr lang="en-US" dirty="0" smtClean="0">
                <a:latin typeface="Garamond" panose="02020404030301010803" pitchFamily="18" charset="0"/>
              </a:rPr>
              <a:t>In some cities, undocumented immigrants are eligible for coverage for prenatal care and other health care services through locally-funded programs.  In Washington D.C, for example, the D.C. Healthcare Alliance provides insurance coverage for low-income city residents who do not have Medicaid or other insurance. </a:t>
            </a:r>
          </a:p>
          <a:p>
            <a:endParaRPr lang="en-US" dirty="0" smtClean="0">
              <a:latin typeface="Garamond" panose="02020404030301010803" pitchFamily="18" charset="0"/>
            </a:endParaRPr>
          </a:p>
          <a:p>
            <a:pPr marL="285750" indent="-285750">
              <a:buFont typeface="Wingdings" panose="05000000000000000000" pitchFamily="2" charset="2"/>
              <a:buChar char="v"/>
            </a:pPr>
            <a:r>
              <a:rPr lang="en-US" dirty="0" smtClean="0">
                <a:latin typeface="Garamond" panose="02020404030301010803" pitchFamily="18" charset="0"/>
              </a:rPr>
              <a:t>Beyond publicly-funded insurance mechanisms, access to prenatal care for undocumented immigrants may also be provided directly by public health clinics and nonprofit organizations (such as Federally Qualified Health Centers) that offer health services for patients without insurance. These services may be available for free, or at sliding-scale fee based on a patient’s ability to pay. </a:t>
            </a:r>
            <a:endParaRPr lang="en-US" dirty="0">
              <a:latin typeface="Garamond" panose="02020404030301010803" pitchFamily="18" charset="0"/>
            </a:endParaRPr>
          </a:p>
        </p:txBody>
      </p:sp>
      <p:sp>
        <p:nvSpPr>
          <p:cNvPr id="2" name="TextBox 1"/>
          <p:cNvSpPr txBox="1"/>
          <p:nvPr/>
        </p:nvSpPr>
        <p:spPr>
          <a:xfrm>
            <a:off x="6799274" y="619180"/>
            <a:ext cx="1962424" cy="492443"/>
          </a:xfrm>
          <a:prstGeom prst="rect">
            <a:avLst/>
          </a:prstGeom>
          <a:noFill/>
        </p:spPr>
        <p:txBody>
          <a:bodyPr wrap="square" rtlCol="0">
            <a:spAutoFit/>
          </a:bodyPr>
          <a:lstStyle/>
          <a:p>
            <a:r>
              <a:rPr lang="en-US" sz="800" b="1" dirty="0">
                <a:solidFill>
                  <a:srgbClr val="FF0000"/>
                </a:solidFill>
                <a:latin typeface="Garamond" panose="02020404030301010803" pitchFamily="18" charset="0"/>
              </a:rPr>
              <a:t>www.undocumentedpatients.org</a:t>
            </a:r>
          </a:p>
          <a:p>
            <a:endParaRPr lang="en-US" dirty="0"/>
          </a:p>
        </p:txBody>
      </p:sp>
    </p:spTree>
    <p:extLst>
      <p:ext uri="{BB962C8B-B14F-4D97-AF65-F5344CB8AC3E}">
        <p14:creationId xmlns:p14="http://schemas.microsoft.com/office/powerpoint/2010/main" val="221129270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6858000" y="152400"/>
            <a:ext cx="1962424" cy="390580"/>
          </a:xfrm>
        </p:spPr>
      </p:pic>
      <p:sp>
        <p:nvSpPr>
          <p:cNvPr id="3" name="Title 2"/>
          <p:cNvSpPr>
            <a:spLocks noGrp="1"/>
          </p:cNvSpPr>
          <p:nvPr>
            <p:ph type="title"/>
          </p:nvPr>
        </p:nvSpPr>
        <p:spPr>
          <a:xfrm>
            <a:off x="457200" y="274638"/>
            <a:ext cx="8229600" cy="769699"/>
          </a:xfrm>
        </p:spPr>
        <p:txBody>
          <a:bodyPr/>
          <a:lstStyle/>
          <a:p>
            <a:r>
              <a:rPr lang="en-US" dirty="0" smtClean="0">
                <a:solidFill>
                  <a:schemeClr val="tx1"/>
                </a:solidFill>
                <a:effectLst/>
                <a:latin typeface="Garamond" panose="02020404030301010803" pitchFamily="18" charset="0"/>
              </a:rPr>
              <a:t>References</a:t>
            </a:r>
            <a:endParaRPr lang="en-US" dirty="0">
              <a:solidFill>
                <a:schemeClr val="tx1"/>
              </a:solidFill>
              <a:effectLst/>
              <a:latin typeface="Garamond" panose="02020404030301010803" pitchFamily="18" charset="0"/>
            </a:endParaRPr>
          </a:p>
        </p:txBody>
      </p:sp>
      <p:sp>
        <p:nvSpPr>
          <p:cNvPr id="5" name="TextBox 4"/>
          <p:cNvSpPr txBox="1"/>
          <p:nvPr/>
        </p:nvSpPr>
        <p:spPr>
          <a:xfrm>
            <a:off x="609600" y="1143000"/>
            <a:ext cx="8077200" cy="5247590"/>
          </a:xfrm>
          <a:prstGeom prst="rect">
            <a:avLst/>
          </a:prstGeom>
          <a:noFill/>
        </p:spPr>
        <p:txBody>
          <a:bodyPr wrap="square" rtlCol="0">
            <a:spAutoFit/>
          </a:bodyPr>
          <a:lstStyle/>
          <a:p>
            <a:r>
              <a:rPr lang="en-US" sz="1200" dirty="0" smtClean="0">
                <a:latin typeface="Garamond" panose="02020404030301010803" pitchFamily="18" charset="0"/>
              </a:rPr>
              <a:t>1. Amer­i­can </a:t>
            </a:r>
            <a:r>
              <a:rPr lang="en-US" sz="1200" dirty="0">
                <a:latin typeface="Garamond" panose="02020404030301010803" pitchFamily="18" charset="0"/>
              </a:rPr>
              <a:t>Acad­emy of Pedi­atrics, Guide­lines for Peri­na­tal Care, 7th ed. 2012</a:t>
            </a:r>
            <a:r>
              <a:rPr lang="en-US" sz="1200" dirty="0" smtClean="0">
                <a:latin typeface="Garamond" panose="02020404030301010803" pitchFamily="18" charset="0"/>
              </a:rPr>
              <a:t>.</a:t>
            </a:r>
          </a:p>
          <a:p>
            <a:pPr marL="228600" indent="-228600">
              <a:buAutoNum type="arabicPeriod"/>
            </a:pPr>
            <a:endParaRPr lang="en-US" sz="1200" dirty="0">
              <a:latin typeface="Garamond" panose="02020404030301010803" pitchFamily="18" charset="0"/>
            </a:endParaRPr>
          </a:p>
          <a:p>
            <a:r>
              <a:rPr lang="en-US" sz="1200" dirty="0" smtClean="0">
                <a:latin typeface="Garamond" panose="02020404030301010803" pitchFamily="18" charset="0"/>
              </a:rPr>
              <a:t>2. ACOG </a:t>
            </a:r>
            <a:r>
              <a:rPr lang="en-US" sz="1200" dirty="0">
                <a:latin typeface="Garamond" panose="02020404030301010803" pitchFamily="18" charset="0"/>
              </a:rPr>
              <a:t>Com­mit­tee Opin­ion No. 425: health care for undoc­u­mented immi­grants. </a:t>
            </a:r>
            <a:r>
              <a:rPr lang="en-US" sz="1200" dirty="0" err="1">
                <a:latin typeface="Garamond" panose="02020404030301010803" pitchFamily="18" charset="0"/>
              </a:rPr>
              <a:t>Obstet</a:t>
            </a:r>
            <a:r>
              <a:rPr lang="en-US" sz="1200" dirty="0">
                <a:latin typeface="Garamond" panose="02020404030301010803" pitchFamily="18" charset="0"/>
              </a:rPr>
              <a:t> </a:t>
            </a:r>
            <a:r>
              <a:rPr lang="en-US" sz="1200" dirty="0" err="1">
                <a:latin typeface="Garamond" panose="02020404030301010803" pitchFamily="18" charset="0"/>
              </a:rPr>
              <a:t>Gynecol</a:t>
            </a:r>
            <a:r>
              <a:rPr lang="en-US" sz="1200" dirty="0">
                <a:latin typeface="Garamond" panose="02020404030301010803" pitchFamily="18" charset="0"/>
              </a:rPr>
              <a:t>, 2009. 113(1): 251–4</a:t>
            </a:r>
            <a:r>
              <a:rPr lang="en-US" sz="1200" dirty="0" smtClean="0">
                <a:latin typeface="Garamond" panose="02020404030301010803" pitchFamily="18" charset="0"/>
              </a:rPr>
              <a:t>.</a:t>
            </a:r>
          </a:p>
          <a:p>
            <a:endParaRPr lang="en-US" sz="1200" dirty="0">
              <a:latin typeface="Garamond" panose="02020404030301010803" pitchFamily="18" charset="0"/>
            </a:endParaRPr>
          </a:p>
          <a:p>
            <a:r>
              <a:rPr lang="en-US" sz="1200" dirty="0" smtClean="0">
                <a:latin typeface="Garamond" panose="02020404030301010803" pitchFamily="18" charset="0"/>
              </a:rPr>
              <a:t>3. Cohen</a:t>
            </a:r>
            <a:r>
              <a:rPr lang="en-US" sz="1200" dirty="0">
                <a:latin typeface="Garamond" panose="02020404030301010803" pitchFamily="18" charset="0"/>
              </a:rPr>
              <a:t>, G.J., The pre­na­tal visit. Pedi­atrics, 2009. 124(4): 1227–32</a:t>
            </a:r>
            <a:r>
              <a:rPr lang="en-US" sz="1200" dirty="0" smtClean="0">
                <a:latin typeface="Garamond" panose="02020404030301010803" pitchFamily="18" charset="0"/>
              </a:rPr>
              <a:t>.</a:t>
            </a:r>
          </a:p>
          <a:p>
            <a:endParaRPr lang="en-US" sz="1200" dirty="0">
              <a:latin typeface="Garamond" panose="02020404030301010803" pitchFamily="18" charset="0"/>
            </a:endParaRPr>
          </a:p>
          <a:p>
            <a:r>
              <a:rPr lang="en-US" sz="1200" dirty="0" smtClean="0">
                <a:latin typeface="Garamond" panose="02020404030301010803" pitchFamily="18" charset="0"/>
              </a:rPr>
              <a:t>4. </a:t>
            </a:r>
            <a:r>
              <a:rPr lang="en-US" sz="1200" dirty="0" err="1" smtClean="0">
                <a:latin typeface="Garamond" panose="02020404030301010803" pitchFamily="18" charset="0"/>
              </a:rPr>
              <a:t>Korinek</a:t>
            </a:r>
            <a:r>
              <a:rPr lang="en-US" sz="1200" dirty="0">
                <a:latin typeface="Garamond" panose="02020404030301010803" pitchFamily="18" charset="0"/>
              </a:rPr>
              <a:t>, K. and K.R. Smith, Pre­na­tal care among immi­grant and racial-ethnic minor­ity women in a new immi­grant des­ti­na­tion: explor­ing the impact of immi­grant legal sta­tus. </a:t>
            </a:r>
            <a:r>
              <a:rPr lang="en-US" sz="1200" dirty="0" err="1">
                <a:latin typeface="Garamond" panose="02020404030301010803" pitchFamily="18" charset="0"/>
              </a:rPr>
              <a:t>Soc</a:t>
            </a:r>
            <a:r>
              <a:rPr lang="en-US" sz="1200" dirty="0">
                <a:latin typeface="Garamond" panose="02020404030301010803" pitchFamily="18" charset="0"/>
              </a:rPr>
              <a:t> </a:t>
            </a:r>
            <a:r>
              <a:rPr lang="en-US" sz="1200" dirty="0" err="1">
                <a:latin typeface="Garamond" panose="02020404030301010803" pitchFamily="18" charset="0"/>
              </a:rPr>
              <a:t>Sci</a:t>
            </a:r>
            <a:r>
              <a:rPr lang="en-US" sz="1200" dirty="0">
                <a:latin typeface="Garamond" panose="02020404030301010803" pitchFamily="18" charset="0"/>
              </a:rPr>
              <a:t> Med, 2011. 72(10): 1695–703</a:t>
            </a:r>
            <a:r>
              <a:rPr lang="en-US" sz="1200" dirty="0" smtClean="0">
                <a:latin typeface="Garamond" panose="02020404030301010803" pitchFamily="18" charset="0"/>
              </a:rPr>
              <a:t>.</a:t>
            </a:r>
          </a:p>
          <a:p>
            <a:endParaRPr lang="en-US" sz="1200" dirty="0">
              <a:latin typeface="Garamond" panose="02020404030301010803" pitchFamily="18" charset="0"/>
            </a:endParaRPr>
          </a:p>
          <a:p>
            <a:r>
              <a:rPr lang="en-US" sz="1200" dirty="0" smtClean="0">
                <a:latin typeface="Garamond" panose="02020404030301010803" pitchFamily="18" charset="0"/>
              </a:rPr>
              <a:t>5. </a:t>
            </a:r>
            <a:r>
              <a:rPr lang="en-US" sz="1200" dirty="0" err="1" smtClean="0">
                <a:latin typeface="Garamond" panose="02020404030301010803" pitchFamily="18" charset="0"/>
              </a:rPr>
              <a:t>Fris­bie</a:t>
            </a:r>
            <a:r>
              <a:rPr lang="en-US" sz="1200" dirty="0">
                <a:latin typeface="Garamond" panose="02020404030301010803" pitchFamily="18" charset="0"/>
              </a:rPr>
              <a:t>, W.P., S. </a:t>
            </a:r>
            <a:r>
              <a:rPr lang="en-US" sz="1200" dirty="0" err="1">
                <a:latin typeface="Garamond" panose="02020404030301010803" pitchFamily="18" charset="0"/>
              </a:rPr>
              <a:t>Echevar­ria</a:t>
            </a:r>
            <a:r>
              <a:rPr lang="en-US" sz="1200" dirty="0">
                <a:latin typeface="Garamond" panose="02020404030301010803" pitchFamily="18" charset="0"/>
              </a:rPr>
              <a:t>, and R.A. Hum­mer, Pre­na­tal care uti­liza­tion among non-Hispanic Whites, African Amer­i­cans, and </a:t>
            </a:r>
            <a:endParaRPr lang="en-US" sz="1200" dirty="0" smtClean="0">
              <a:latin typeface="Garamond" panose="02020404030301010803" pitchFamily="18" charset="0"/>
            </a:endParaRPr>
          </a:p>
          <a:p>
            <a:r>
              <a:rPr lang="en-US" sz="1200" dirty="0" smtClean="0">
                <a:latin typeface="Garamond" panose="02020404030301010803" pitchFamily="18" charset="0"/>
              </a:rPr>
              <a:t>Mex­i­can Americans</a:t>
            </a:r>
            <a:r>
              <a:rPr lang="en-US" sz="1200" dirty="0">
                <a:latin typeface="Garamond" panose="02020404030301010803" pitchFamily="18" charset="0"/>
              </a:rPr>
              <a:t>. </a:t>
            </a:r>
            <a:r>
              <a:rPr lang="en-US" sz="1200" dirty="0" err="1">
                <a:latin typeface="Garamond" panose="02020404030301010803" pitchFamily="18" charset="0"/>
              </a:rPr>
              <a:t>Matern</a:t>
            </a:r>
            <a:r>
              <a:rPr lang="en-US" sz="1200" dirty="0">
                <a:latin typeface="Garamond" panose="02020404030301010803" pitchFamily="18" charset="0"/>
              </a:rPr>
              <a:t> Child Health J, 2001. 5(1): 21–33</a:t>
            </a:r>
            <a:r>
              <a:rPr lang="en-US" sz="1200" dirty="0" smtClean="0">
                <a:latin typeface="Garamond" panose="02020404030301010803" pitchFamily="18" charset="0"/>
              </a:rPr>
              <a:t>.</a:t>
            </a:r>
          </a:p>
          <a:p>
            <a:endParaRPr lang="en-US" sz="1200" dirty="0">
              <a:latin typeface="Garamond" panose="02020404030301010803" pitchFamily="18" charset="0"/>
            </a:endParaRPr>
          </a:p>
          <a:p>
            <a:r>
              <a:rPr lang="en-US" sz="1200" dirty="0" smtClean="0">
                <a:latin typeface="Garamond" panose="02020404030301010803" pitchFamily="18" charset="0"/>
              </a:rPr>
              <a:t>6. Fed­eral </a:t>
            </a:r>
            <a:r>
              <a:rPr lang="en-US" sz="1200" dirty="0">
                <a:latin typeface="Garamond" panose="02020404030301010803" pitchFamily="18" charset="0"/>
              </a:rPr>
              <a:t>Fund­ing for Unau­tho­rized Aliens’ Emer­gency Med­ical Expenses, in CRS Report For Con­gress. 2004</a:t>
            </a:r>
            <a:r>
              <a:rPr lang="en-US" sz="1200" dirty="0" smtClean="0">
                <a:latin typeface="Garamond" panose="02020404030301010803" pitchFamily="18" charset="0"/>
              </a:rPr>
              <a:t>.</a:t>
            </a:r>
          </a:p>
          <a:p>
            <a:endParaRPr lang="en-US" sz="1200" dirty="0">
              <a:latin typeface="Garamond" panose="02020404030301010803" pitchFamily="18" charset="0"/>
            </a:endParaRPr>
          </a:p>
          <a:p>
            <a:r>
              <a:rPr lang="en-US" sz="1200" dirty="0" smtClean="0">
                <a:latin typeface="Garamond" panose="02020404030301010803" pitchFamily="18" charset="0"/>
              </a:rPr>
              <a:t>7. United </a:t>
            </a:r>
            <a:r>
              <a:rPr lang="en-US" sz="1200" dirty="0">
                <a:latin typeface="Garamond" panose="02020404030301010803" pitchFamily="18" charset="0"/>
              </a:rPr>
              <a:t>States Con­gres­sional Bud­get Office, The Impact of Unau­tho­rized Immi­grants on the Bud­gets of State and Local </a:t>
            </a:r>
            <a:endParaRPr lang="en-US" sz="1200" dirty="0" smtClean="0">
              <a:latin typeface="Garamond" panose="02020404030301010803" pitchFamily="18" charset="0"/>
            </a:endParaRPr>
          </a:p>
          <a:p>
            <a:r>
              <a:rPr lang="en-US" sz="1200" dirty="0" smtClean="0">
                <a:latin typeface="Garamond" panose="02020404030301010803" pitchFamily="18" charset="0"/>
              </a:rPr>
              <a:t>Gov­ern­ments</a:t>
            </a:r>
            <a:r>
              <a:rPr lang="en-US" sz="1200" dirty="0">
                <a:latin typeface="Garamond" panose="02020404030301010803" pitchFamily="18" charset="0"/>
              </a:rPr>
              <a:t>. 2007</a:t>
            </a:r>
            <a:r>
              <a:rPr lang="en-US" sz="1200" dirty="0" smtClean="0">
                <a:latin typeface="Garamond" panose="02020404030301010803" pitchFamily="18" charset="0"/>
              </a:rPr>
              <a:t>.</a:t>
            </a:r>
          </a:p>
          <a:p>
            <a:endParaRPr lang="en-US" sz="1200" dirty="0">
              <a:latin typeface="Garamond" panose="02020404030301010803" pitchFamily="18" charset="0"/>
            </a:endParaRPr>
          </a:p>
          <a:p>
            <a:r>
              <a:rPr lang="en-US" sz="1200" dirty="0" smtClean="0">
                <a:latin typeface="Garamond" panose="02020404030301010803" pitchFamily="18" charset="0"/>
              </a:rPr>
              <a:t>8. </a:t>
            </a:r>
            <a:r>
              <a:rPr lang="en-US" sz="1200" dirty="0" err="1" smtClean="0">
                <a:latin typeface="Garamond" panose="02020404030301010803" pitchFamily="18" charset="0"/>
              </a:rPr>
              <a:t>DuBard</a:t>
            </a:r>
            <a:r>
              <a:rPr lang="en-US" sz="1200" dirty="0">
                <a:latin typeface="Garamond" panose="02020404030301010803" pitchFamily="18" charset="0"/>
              </a:rPr>
              <a:t>, C.A. and M.W. Mass­ing, Trends in emer­gency Med­ic­aid expen­di­tures for recent and undoc­u­mented immi­grants. </a:t>
            </a:r>
            <a:r>
              <a:rPr lang="en-US" sz="1200" dirty="0" smtClean="0">
                <a:latin typeface="Garamond" panose="02020404030301010803" pitchFamily="18" charset="0"/>
              </a:rPr>
              <a:t>JAMA, </a:t>
            </a:r>
            <a:r>
              <a:rPr lang="en-US" sz="1200" dirty="0">
                <a:latin typeface="Garamond" panose="02020404030301010803" pitchFamily="18" charset="0"/>
              </a:rPr>
              <a:t>2007. 297(10):1085–92</a:t>
            </a:r>
            <a:r>
              <a:rPr lang="en-US" sz="1200" dirty="0" smtClean="0">
                <a:latin typeface="Garamond" panose="02020404030301010803" pitchFamily="18" charset="0"/>
              </a:rPr>
              <a:t>.</a:t>
            </a:r>
          </a:p>
          <a:p>
            <a:endParaRPr lang="en-US" sz="1200" dirty="0">
              <a:latin typeface="Garamond" panose="02020404030301010803" pitchFamily="18" charset="0"/>
            </a:endParaRPr>
          </a:p>
          <a:p>
            <a:r>
              <a:rPr lang="en-US" sz="1200" dirty="0" smtClean="0">
                <a:latin typeface="Garamond" panose="02020404030301010803" pitchFamily="18" charset="0"/>
              </a:rPr>
              <a:t>9. Lu</a:t>
            </a:r>
            <a:r>
              <a:rPr lang="en-US" sz="1200" dirty="0">
                <a:latin typeface="Garamond" panose="02020404030301010803" pitchFamily="18" charset="0"/>
              </a:rPr>
              <a:t>, M.C., et al., Elim­i­na­tion of pub­lic fund­ing of pre­na­tal care for undoc­u­mented immi­grants in Cal­i­for­nia: a cost/benefit analy­sis. Am </a:t>
            </a:r>
            <a:r>
              <a:rPr lang="en-US" sz="1200" dirty="0" smtClean="0">
                <a:latin typeface="Garamond" panose="02020404030301010803" pitchFamily="18" charset="0"/>
              </a:rPr>
              <a:t>J </a:t>
            </a:r>
            <a:r>
              <a:rPr lang="en-US" sz="1200" dirty="0" err="1" smtClean="0">
                <a:latin typeface="Garamond" panose="02020404030301010803" pitchFamily="18" charset="0"/>
              </a:rPr>
              <a:t>Obstet</a:t>
            </a:r>
            <a:r>
              <a:rPr lang="en-US" sz="1200" dirty="0" smtClean="0">
                <a:latin typeface="Garamond" panose="02020404030301010803" pitchFamily="18" charset="0"/>
              </a:rPr>
              <a:t> </a:t>
            </a:r>
            <a:r>
              <a:rPr lang="en-US" sz="1200" dirty="0" err="1">
                <a:latin typeface="Garamond" panose="02020404030301010803" pitchFamily="18" charset="0"/>
              </a:rPr>
              <a:t>Gynecol</a:t>
            </a:r>
            <a:r>
              <a:rPr lang="en-US" sz="1200" dirty="0">
                <a:latin typeface="Garamond" panose="02020404030301010803" pitchFamily="18" charset="0"/>
              </a:rPr>
              <a:t>, 2000. 182 (1 Pt 1): 233–9</a:t>
            </a:r>
            <a:r>
              <a:rPr lang="en-US" sz="1200" dirty="0" smtClean="0">
                <a:latin typeface="Garamond" panose="02020404030301010803" pitchFamily="18" charset="0"/>
              </a:rPr>
              <a:t>.</a:t>
            </a:r>
          </a:p>
          <a:p>
            <a:endParaRPr lang="en-US" sz="1200" dirty="0">
              <a:latin typeface="Garamond" panose="02020404030301010803" pitchFamily="18" charset="0"/>
            </a:endParaRPr>
          </a:p>
          <a:p>
            <a:r>
              <a:rPr lang="en-US" sz="1200" dirty="0" smtClean="0">
                <a:latin typeface="Garamond" panose="02020404030301010803" pitchFamily="18" charset="0"/>
              </a:rPr>
              <a:t>10. Reed</a:t>
            </a:r>
            <a:r>
              <a:rPr lang="en-US" sz="1200" dirty="0">
                <a:latin typeface="Garamond" panose="02020404030301010803" pitchFamily="18" charset="0"/>
              </a:rPr>
              <a:t>, M.M., et al., Birth out­comes in Colorado’s undoc­u­mented immi­grant pop­u­la­tion. BMC Pub­lic Health, 2005. 5: 100</a:t>
            </a:r>
            <a:r>
              <a:rPr lang="en-US" sz="1200" dirty="0" smtClean="0">
                <a:latin typeface="Garamond" panose="02020404030301010803" pitchFamily="18" charset="0"/>
              </a:rPr>
              <a:t>.</a:t>
            </a:r>
          </a:p>
          <a:p>
            <a:endParaRPr lang="en-US" sz="1200" dirty="0">
              <a:latin typeface="Garamond" panose="02020404030301010803" pitchFamily="18" charset="0"/>
            </a:endParaRPr>
          </a:p>
          <a:p>
            <a:r>
              <a:rPr lang="en-US" sz="1200" dirty="0" smtClean="0">
                <a:latin typeface="Garamond" panose="02020404030301010803" pitchFamily="18" charset="0"/>
              </a:rPr>
              <a:t>11. State </a:t>
            </a:r>
            <a:r>
              <a:rPr lang="en-US" sz="1200" dirty="0">
                <a:latin typeface="Garamond" panose="02020404030301010803" pitchFamily="18" charset="0"/>
              </a:rPr>
              <a:t>Children’s Health Insur­ance Pro­gram; </a:t>
            </a:r>
            <a:r>
              <a:rPr lang="en-US" sz="1200" dirty="0" err="1">
                <a:latin typeface="Garamond" panose="02020404030301010803" pitchFamily="18" charset="0"/>
              </a:rPr>
              <a:t>Elig­ility</a:t>
            </a:r>
            <a:r>
              <a:rPr lang="en-US" sz="1200" dirty="0">
                <a:latin typeface="Garamond" panose="02020404030301010803" pitchFamily="18" charset="0"/>
              </a:rPr>
              <a:t> for Pre­na­tal Care and Other Health Ser­vices for Unborn Chil­dren, F. </a:t>
            </a:r>
            <a:endParaRPr lang="en-US" sz="1200" dirty="0" smtClean="0">
              <a:latin typeface="Garamond" panose="02020404030301010803" pitchFamily="18" charset="0"/>
            </a:endParaRPr>
          </a:p>
          <a:p>
            <a:r>
              <a:rPr lang="en-US" sz="1200" dirty="0" smtClean="0">
                <a:latin typeface="Garamond" panose="02020404030301010803" pitchFamily="18" charset="0"/>
              </a:rPr>
              <a:t>Reg­is­ter</a:t>
            </a:r>
            <a:r>
              <a:rPr lang="en-US" sz="1200" dirty="0">
                <a:latin typeface="Garamond" panose="02020404030301010803" pitchFamily="18" charset="0"/>
              </a:rPr>
              <a:t>, Edi­tor. 2002: 61956–61974</a:t>
            </a:r>
            <a:r>
              <a:rPr lang="en-US" sz="1200" dirty="0" smtClean="0">
                <a:latin typeface="Garamond" panose="02020404030301010803" pitchFamily="18" charset="0"/>
              </a:rPr>
              <a:t>.</a:t>
            </a:r>
          </a:p>
          <a:p>
            <a:endParaRPr lang="en-US" sz="1100" dirty="0">
              <a:latin typeface="Garamond" panose="02020404030301010803" pitchFamily="18" charset="0"/>
            </a:endParaRPr>
          </a:p>
        </p:txBody>
      </p:sp>
      <p:sp>
        <p:nvSpPr>
          <p:cNvPr id="2" name="TextBox 1"/>
          <p:cNvSpPr txBox="1"/>
          <p:nvPr/>
        </p:nvSpPr>
        <p:spPr>
          <a:xfrm>
            <a:off x="7010400" y="551894"/>
            <a:ext cx="1981200" cy="492443"/>
          </a:xfrm>
          <a:prstGeom prst="rect">
            <a:avLst/>
          </a:prstGeom>
          <a:noFill/>
        </p:spPr>
        <p:txBody>
          <a:bodyPr wrap="square" rtlCol="0">
            <a:spAutoFit/>
          </a:bodyPr>
          <a:lstStyle/>
          <a:p>
            <a:r>
              <a:rPr lang="en-US" sz="800" b="1" dirty="0">
                <a:solidFill>
                  <a:srgbClr val="FF0000"/>
                </a:solidFill>
                <a:latin typeface="Garamond" panose="02020404030301010803" pitchFamily="18" charset="0"/>
              </a:rPr>
              <a:t>www.undocumentedpatients.org</a:t>
            </a:r>
          </a:p>
          <a:p>
            <a:endParaRPr lang="en-US" dirty="0"/>
          </a:p>
        </p:txBody>
      </p:sp>
    </p:spTree>
    <p:extLst>
      <p:ext uri="{BB962C8B-B14F-4D97-AF65-F5344CB8AC3E}">
        <p14:creationId xmlns:p14="http://schemas.microsoft.com/office/powerpoint/2010/main" val="213589375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smtClean="0">
                <a:solidFill>
                  <a:schemeClr val="tx1"/>
                </a:solidFill>
                <a:effectLst/>
                <a:latin typeface="Garamond" panose="02020404030301010803" pitchFamily="18" charset="0"/>
              </a:rPr>
              <a:t>Web-based resources </a:t>
            </a:r>
            <a:br>
              <a:rPr lang="en-US" dirty="0" smtClean="0">
                <a:solidFill>
                  <a:schemeClr val="tx1"/>
                </a:solidFill>
                <a:effectLst/>
                <a:latin typeface="Garamond" panose="02020404030301010803" pitchFamily="18" charset="0"/>
              </a:rPr>
            </a:br>
            <a:endParaRPr lang="en-US" dirty="0">
              <a:solidFill>
                <a:schemeClr val="tx1"/>
              </a:solidFill>
              <a:effectLst/>
              <a:latin typeface="Garamond" panose="02020404030301010803" pitchFamily="18"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5600" y="152400"/>
            <a:ext cx="1962424" cy="390580"/>
          </a:xfrm>
          <a:prstGeom prst="rect">
            <a:avLst/>
          </a:prstGeom>
        </p:spPr>
      </p:pic>
      <p:sp>
        <p:nvSpPr>
          <p:cNvPr id="5" name="TextBox 4"/>
          <p:cNvSpPr txBox="1"/>
          <p:nvPr/>
        </p:nvSpPr>
        <p:spPr>
          <a:xfrm>
            <a:off x="457200" y="896755"/>
            <a:ext cx="8134624" cy="1631216"/>
          </a:xfrm>
          <a:prstGeom prst="rect">
            <a:avLst/>
          </a:prstGeom>
          <a:noFill/>
        </p:spPr>
        <p:txBody>
          <a:bodyPr wrap="square" rtlCol="0">
            <a:spAutoFit/>
          </a:bodyPr>
          <a:lstStyle/>
          <a:p>
            <a:pPr marL="342900" indent="-342900">
              <a:buFont typeface="Wingdings" panose="05000000000000000000" pitchFamily="2" charset="2"/>
              <a:buChar char="v"/>
            </a:pPr>
            <a:r>
              <a:rPr lang="en-US" sz="1600" dirty="0" smtClean="0">
                <a:latin typeface="Garamond" panose="02020404030301010803" pitchFamily="18" charset="0"/>
              </a:rPr>
              <a:t>On immigrants’ eligibility for public benefits, including Medicaid and CHIP, see </a:t>
            </a:r>
            <a:r>
              <a:rPr lang="en-US" sz="1600" i="1" dirty="0" smtClean="0">
                <a:latin typeface="Garamond" panose="02020404030301010803" pitchFamily="18" charset="0"/>
              </a:rPr>
              <a:t>Overview of Immigrants’ Eligibility for SNAP, TANF, Medicaid, and CHIP</a:t>
            </a:r>
            <a:r>
              <a:rPr lang="en-US" sz="1600" dirty="0" smtClean="0">
                <a:latin typeface="Garamond" panose="02020404030301010803" pitchFamily="18" charset="0"/>
              </a:rPr>
              <a:t>, Office of the Assistant Secretary for Planning and Evaluation (March 2012): </a:t>
            </a:r>
            <a:r>
              <a:rPr lang="en-US" sz="1600" dirty="0" smtClean="0">
                <a:latin typeface="Garamond" panose="02020404030301010803" pitchFamily="18" charset="0"/>
                <a:hlinkClick r:id="rId4"/>
              </a:rPr>
              <a:t>http://aspe.hhs.gov/hsp/11/ImmigrantAccess/Eligibility/ib.shtml</a:t>
            </a:r>
            <a:r>
              <a:rPr lang="en-US" sz="1600" dirty="0" smtClean="0">
                <a:latin typeface="Garamond" panose="02020404030301010803" pitchFamily="18" charset="0"/>
              </a:rPr>
              <a:t>. </a:t>
            </a:r>
          </a:p>
          <a:p>
            <a:pPr marL="342900" indent="-342900">
              <a:buFont typeface="Wingdings" panose="05000000000000000000" pitchFamily="2" charset="2"/>
              <a:buChar char="v"/>
            </a:pPr>
            <a:endParaRPr lang="en-US" dirty="0">
              <a:latin typeface="Garamond" panose="02020404030301010803" pitchFamily="18" charset="0"/>
            </a:endParaRPr>
          </a:p>
          <a:p>
            <a:pPr marL="342900" indent="-342900">
              <a:buFont typeface="Wingdings" panose="05000000000000000000" pitchFamily="2" charset="2"/>
              <a:buChar char="v"/>
            </a:pPr>
            <a:endParaRPr lang="en-US" dirty="0" smtClean="0">
              <a:latin typeface="Garamond" panose="02020404030301010803" pitchFamily="18" charset="0"/>
            </a:endParaRPr>
          </a:p>
        </p:txBody>
      </p:sp>
      <p:sp>
        <p:nvSpPr>
          <p:cNvPr id="2" name="TextBox 1"/>
          <p:cNvSpPr txBox="1"/>
          <p:nvPr/>
        </p:nvSpPr>
        <p:spPr>
          <a:xfrm>
            <a:off x="6934200" y="542980"/>
            <a:ext cx="1962424" cy="492443"/>
          </a:xfrm>
          <a:prstGeom prst="rect">
            <a:avLst/>
          </a:prstGeom>
          <a:noFill/>
        </p:spPr>
        <p:txBody>
          <a:bodyPr wrap="square" rtlCol="0">
            <a:spAutoFit/>
          </a:bodyPr>
          <a:lstStyle/>
          <a:p>
            <a:r>
              <a:rPr lang="en-US" sz="800" b="1" dirty="0">
                <a:solidFill>
                  <a:srgbClr val="FF0000"/>
                </a:solidFill>
                <a:latin typeface="Garamond" panose="02020404030301010803" pitchFamily="18" charset="0"/>
              </a:rPr>
              <a:t>www.undocumentedpatients.org</a:t>
            </a:r>
          </a:p>
          <a:p>
            <a:endParaRPr lang="en-US" dirty="0"/>
          </a:p>
        </p:txBody>
      </p:sp>
      <p:pic>
        <p:nvPicPr>
          <p:cNvPr id="12" name="Picture 11"/>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4267200" y="2286000"/>
            <a:ext cx="4692417" cy="4215146"/>
          </a:xfrm>
          <a:prstGeom prst="rect">
            <a:avLst/>
          </a:prstGeom>
        </p:spPr>
      </p:pic>
      <p:sp>
        <p:nvSpPr>
          <p:cNvPr id="16" name="TextBox 15"/>
          <p:cNvSpPr txBox="1"/>
          <p:nvPr/>
        </p:nvSpPr>
        <p:spPr>
          <a:xfrm>
            <a:off x="457200" y="1981200"/>
            <a:ext cx="3810000" cy="1323439"/>
          </a:xfrm>
          <a:prstGeom prst="rect">
            <a:avLst/>
          </a:prstGeom>
          <a:noFill/>
        </p:spPr>
        <p:txBody>
          <a:bodyPr wrap="square" rtlCol="0">
            <a:spAutoFit/>
          </a:bodyPr>
          <a:lstStyle/>
          <a:p>
            <a:pPr marL="285750" indent="-285750">
              <a:buFont typeface="Wingdings" panose="05000000000000000000" pitchFamily="2" charset="2"/>
              <a:buChar char="v"/>
            </a:pPr>
            <a:r>
              <a:rPr lang="en-US" sz="1600" dirty="0" smtClean="0">
                <a:latin typeface="Garamond" panose="02020404030301010803" pitchFamily="18" charset="0"/>
              </a:rPr>
              <a:t>For Medicaid </a:t>
            </a:r>
            <a:r>
              <a:rPr lang="en-US" sz="1600" dirty="0">
                <a:latin typeface="Garamond" panose="02020404030301010803" pitchFamily="18" charset="0"/>
              </a:rPr>
              <a:t>P</a:t>
            </a:r>
            <a:r>
              <a:rPr lang="en-US" sz="1600" dirty="0" smtClean="0">
                <a:latin typeface="Garamond" panose="02020404030301010803" pitchFamily="18" charset="0"/>
              </a:rPr>
              <a:t>rovider </a:t>
            </a:r>
            <a:r>
              <a:rPr lang="en-US" sz="1600" dirty="0">
                <a:latin typeface="Garamond" panose="02020404030301010803" pitchFamily="18" charset="0"/>
              </a:rPr>
              <a:t>M</a:t>
            </a:r>
            <a:r>
              <a:rPr lang="en-US" sz="1600" dirty="0" smtClean="0">
                <a:latin typeface="Garamond" panose="02020404030301010803" pitchFamily="18" charset="0"/>
              </a:rPr>
              <a:t>anuals and related documents for all 50 states, see:  </a:t>
            </a:r>
            <a:r>
              <a:rPr lang="en-US" sz="1600" dirty="0" smtClean="0">
                <a:latin typeface="Garamond" panose="02020404030301010803" pitchFamily="18" charset="0"/>
                <a:hlinkClick r:id="rId6"/>
              </a:rPr>
              <a:t>http</a:t>
            </a:r>
            <a:r>
              <a:rPr lang="en-US" sz="1600" dirty="0">
                <a:latin typeface="Garamond" panose="02020404030301010803" pitchFamily="18" charset="0"/>
                <a:hlinkClick r:id="rId6"/>
              </a:rPr>
              <a:t>://www.undocumentedpatients.org/issuebrief/undocumented-immigrants-in-the-united-states-access-to-prenatal-care</a:t>
            </a:r>
            <a:r>
              <a:rPr lang="en-US" sz="1600" dirty="0" smtClean="0">
                <a:latin typeface="Garamond" panose="02020404030301010803" pitchFamily="18" charset="0"/>
                <a:hlinkClick r:id="rId6"/>
              </a:rPr>
              <a:t>/</a:t>
            </a:r>
            <a:r>
              <a:rPr lang="en-US" sz="1600" dirty="0" smtClean="0">
                <a:latin typeface="Garamond" panose="02020404030301010803" pitchFamily="18" charset="0"/>
              </a:rPr>
              <a:t>. </a:t>
            </a:r>
            <a:endParaRPr lang="en-US" sz="1600" dirty="0">
              <a:latin typeface="Garamond" panose="02020404030301010803" pitchFamily="18" charset="0"/>
            </a:endParaRPr>
          </a:p>
        </p:txBody>
      </p:sp>
      <p:sp>
        <p:nvSpPr>
          <p:cNvPr id="21" name="TextBox 20"/>
          <p:cNvSpPr txBox="1"/>
          <p:nvPr/>
        </p:nvSpPr>
        <p:spPr>
          <a:xfrm>
            <a:off x="533400" y="3550860"/>
            <a:ext cx="3657600" cy="1323439"/>
          </a:xfrm>
          <a:prstGeom prst="rect">
            <a:avLst/>
          </a:prstGeom>
          <a:noFill/>
        </p:spPr>
        <p:txBody>
          <a:bodyPr wrap="square" rtlCol="0">
            <a:spAutoFit/>
          </a:bodyPr>
          <a:lstStyle/>
          <a:p>
            <a:pPr marL="171450" indent="-171450">
              <a:buFont typeface="Wingdings" panose="05000000000000000000" pitchFamily="2" charset="2"/>
              <a:buChar char="v"/>
            </a:pPr>
            <a:r>
              <a:rPr lang="en-US" sz="1400" dirty="0" smtClean="0"/>
              <a:t> </a:t>
            </a:r>
            <a:r>
              <a:rPr lang="en-US" sz="1600" dirty="0" smtClean="0">
                <a:latin typeface="Garamond" panose="02020404030301010803" pitchFamily="18" charset="0"/>
              </a:rPr>
              <a:t>For Kaiser Family Foundation list of states with Presumptive Eligibility as of January 2013, see: </a:t>
            </a:r>
            <a:r>
              <a:rPr lang="en-US" sz="1600" dirty="0" smtClean="0">
                <a:latin typeface="Garamond" panose="02020404030301010803" pitchFamily="18" charset="0"/>
                <a:hlinkClick r:id="rId7"/>
              </a:rPr>
              <a:t>http://kff.org/medicaid/state-indicator/presumptive-eligibility/</a:t>
            </a:r>
            <a:r>
              <a:rPr lang="en-US" sz="1600" dirty="0" smtClean="0">
                <a:latin typeface="Garamond" panose="02020404030301010803" pitchFamily="18" charset="0"/>
              </a:rPr>
              <a:t>. </a:t>
            </a:r>
            <a:endParaRPr lang="en-US" sz="1600" dirty="0">
              <a:latin typeface="Garamond" panose="02020404030301010803" pitchFamily="18" charset="0"/>
            </a:endParaRPr>
          </a:p>
        </p:txBody>
      </p:sp>
      <p:cxnSp>
        <p:nvCxnSpPr>
          <p:cNvPr id="11" name="Elbow Connector 10"/>
          <p:cNvCxnSpPr/>
          <p:nvPr/>
        </p:nvCxnSpPr>
        <p:spPr>
          <a:xfrm>
            <a:off x="3810000" y="2209800"/>
            <a:ext cx="533400" cy="318171"/>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7776234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solidFill>
                  <a:schemeClr val="tx1"/>
                </a:solidFill>
                <a:effectLst/>
                <a:latin typeface="Garamond" panose="02020404030301010803" pitchFamily="18" charset="0"/>
              </a:rPr>
              <a:t>W</a:t>
            </a:r>
            <a:r>
              <a:rPr lang="en-US" dirty="0" smtClean="0">
                <a:solidFill>
                  <a:schemeClr val="tx1"/>
                </a:solidFill>
                <a:effectLst/>
                <a:latin typeface="Garamond" panose="02020404030301010803" pitchFamily="18" charset="0"/>
              </a:rPr>
              <a:t>eb-based resources </a:t>
            </a:r>
            <a:endParaRPr lang="en-US" dirty="0">
              <a:solidFill>
                <a:schemeClr val="tx1"/>
              </a:solidFill>
              <a:effectLst/>
              <a:latin typeface="Garamond" panose="02020404030301010803" pitchFamily="18" charset="0"/>
            </a:endParaRPr>
          </a:p>
        </p:txBody>
      </p:sp>
      <p:sp>
        <p:nvSpPr>
          <p:cNvPr id="4" name="TextBox 3"/>
          <p:cNvSpPr txBox="1"/>
          <p:nvPr/>
        </p:nvSpPr>
        <p:spPr>
          <a:xfrm>
            <a:off x="533400" y="1447800"/>
            <a:ext cx="8153400" cy="3970318"/>
          </a:xfrm>
          <a:prstGeom prst="rect">
            <a:avLst/>
          </a:prstGeom>
          <a:noFill/>
        </p:spPr>
        <p:txBody>
          <a:bodyPr wrap="square" rtlCol="0">
            <a:spAutoFit/>
          </a:bodyPr>
          <a:lstStyle/>
          <a:p>
            <a:pPr marL="285750" indent="-285750">
              <a:buFont typeface="Wingdings" panose="05000000000000000000" pitchFamily="2" charset="2"/>
              <a:buChar char="v"/>
            </a:pPr>
            <a:r>
              <a:rPr lang="en-US" dirty="0" smtClean="0">
                <a:latin typeface="Garamond" panose="02020404030301010803" pitchFamily="18" charset="0"/>
              </a:rPr>
              <a:t>On access to prenatal care in the context of ACA implementation, see: “Get­ting </a:t>
            </a:r>
            <a:r>
              <a:rPr lang="en-US" dirty="0">
                <a:latin typeface="Garamond" panose="02020404030301010803" pitchFamily="18" charset="0"/>
              </a:rPr>
              <a:t>into Gear for 2014: Find­ings from a 50-State Sur­vey of Eli­gi­bil­ity, </a:t>
            </a:r>
            <a:r>
              <a:rPr lang="en-US" dirty="0" smtClean="0">
                <a:latin typeface="Garamond" panose="02020404030301010803" pitchFamily="18" charset="0"/>
              </a:rPr>
              <a:t>Enrollment</a:t>
            </a:r>
            <a:r>
              <a:rPr lang="en-US" dirty="0">
                <a:latin typeface="Garamond" panose="02020404030301010803" pitchFamily="18" charset="0"/>
              </a:rPr>
              <a:t>, Renewal, and Cost-Sharing Poli­cies in Med­ic­aid and CHIP, 2012–2013</a:t>
            </a:r>
            <a:r>
              <a:rPr lang="en-US" dirty="0" smtClean="0">
                <a:latin typeface="Garamond" panose="02020404030301010803" pitchFamily="18" charset="0"/>
              </a:rPr>
              <a:t>,” </a:t>
            </a:r>
            <a:r>
              <a:rPr lang="en-US" dirty="0">
                <a:latin typeface="Garamond" panose="02020404030301010803" pitchFamily="18" charset="0"/>
              </a:rPr>
              <a:t>Kaiser Com­mis­sion on Med­ic­aid and the Unin­sured (Jan­u­ary 2013</a:t>
            </a:r>
            <a:r>
              <a:rPr lang="en-US" dirty="0" smtClean="0">
                <a:latin typeface="Garamond" panose="02020404030301010803" pitchFamily="18" charset="0"/>
              </a:rPr>
              <a:t>): </a:t>
            </a:r>
            <a:r>
              <a:rPr lang="en-US" dirty="0" smtClean="0">
                <a:latin typeface="Garamond" panose="02020404030301010803" pitchFamily="18" charset="0"/>
                <a:hlinkClick r:id="rId3"/>
              </a:rPr>
              <a:t>http</a:t>
            </a:r>
            <a:r>
              <a:rPr lang="en-US" dirty="0">
                <a:latin typeface="Garamond" panose="02020404030301010803" pitchFamily="18" charset="0"/>
                <a:hlinkClick r:id="rId3"/>
              </a:rPr>
              <a:t>://kaiserfamilyfoundation.files.wordpress.com/2013/05/8401.pdf</a:t>
            </a:r>
            <a:r>
              <a:rPr lang="en-US" dirty="0">
                <a:latin typeface="Garamond" panose="02020404030301010803" pitchFamily="18" charset="0"/>
              </a:rPr>
              <a:t> </a:t>
            </a:r>
            <a:endParaRPr lang="en-US" dirty="0" smtClean="0">
              <a:latin typeface="Garamond" panose="02020404030301010803" pitchFamily="18" charset="0"/>
            </a:endParaRPr>
          </a:p>
          <a:p>
            <a:endParaRPr lang="en-US" dirty="0">
              <a:latin typeface="Garamond" panose="02020404030301010803" pitchFamily="18" charset="0"/>
            </a:endParaRPr>
          </a:p>
          <a:p>
            <a:pPr marL="285750" indent="-285750">
              <a:buFont typeface="Wingdings" panose="05000000000000000000" pitchFamily="2" charset="2"/>
              <a:buChar char="v"/>
            </a:pPr>
            <a:r>
              <a:rPr lang="en-US" dirty="0" smtClean="0">
                <a:latin typeface="Garamond" panose="02020404030301010803" pitchFamily="18" charset="0"/>
              </a:rPr>
              <a:t>On Medicaid Pre­sump­tive Eli­gi­bil­ity in the context of ACA implementation, see: “Imple­men­ta­tion </a:t>
            </a:r>
            <a:r>
              <a:rPr lang="en-US" dirty="0">
                <a:latin typeface="Garamond" panose="02020404030301010803" pitchFamily="18" charset="0"/>
              </a:rPr>
              <a:t>of the Afford­able Care Act’s Hos­pi­tal Pre­sump­tive Eli­gi­bil­ity Option: Con­sid­er­a­tions for </a:t>
            </a:r>
            <a:r>
              <a:rPr lang="en-US" dirty="0" smtClean="0">
                <a:latin typeface="Garamond" panose="02020404030301010803" pitchFamily="18" charset="0"/>
              </a:rPr>
              <a:t>States,” </a:t>
            </a:r>
            <a:r>
              <a:rPr lang="en-US" dirty="0">
                <a:latin typeface="Garamond" panose="02020404030301010803" pitchFamily="18" charset="0"/>
              </a:rPr>
              <a:t>Cen­ter for Medicare and Med­ic­aid </a:t>
            </a:r>
            <a:r>
              <a:rPr lang="en-US" dirty="0" smtClean="0">
                <a:latin typeface="Garamond" panose="02020404030301010803" pitchFamily="18" charset="0"/>
              </a:rPr>
              <a:t>Ser­vices </a:t>
            </a:r>
            <a:r>
              <a:rPr lang="en-US" dirty="0">
                <a:latin typeface="Garamond" panose="02020404030301010803" pitchFamily="18" charset="0"/>
              </a:rPr>
              <a:t>(Novem­ber 2013): </a:t>
            </a:r>
            <a:r>
              <a:rPr lang="en-US" dirty="0">
                <a:latin typeface="Garamond" panose="02020404030301010803" pitchFamily="18" charset="0"/>
                <a:hlinkClick r:id="rId4"/>
              </a:rPr>
              <a:t>http://</a:t>
            </a:r>
            <a:r>
              <a:rPr lang="en-US" dirty="0" smtClean="0">
                <a:latin typeface="Garamond" panose="02020404030301010803" pitchFamily="18" charset="0"/>
                <a:hlinkClick r:id="rId4"/>
              </a:rPr>
              <a:t>www.medicaid.gov/State-Resource-Center/MAC-Learning-Collaboratives/Learning-Collaborative-State-Toolbox/Downloads/State-Network-CHCS-Implementation-of-the-Affordable-Care-Acts-Hospital-P.pdf</a:t>
            </a:r>
            <a:r>
              <a:rPr lang="en-US" dirty="0" smtClean="0">
                <a:latin typeface="Garamond" panose="02020404030301010803" pitchFamily="18" charset="0"/>
              </a:rPr>
              <a:t>; see also:  “The </a:t>
            </a:r>
            <a:r>
              <a:rPr lang="en-US" dirty="0">
                <a:latin typeface="Garamond" panose="02020404030301010803" pitchFamily="18" charset="0"/>
              </a:rPr>
              <a:t>New Hos­pi­tal Pre­sump­tive Eli­gi­bil­ity </a:t>
            </a:r>
            <a:r>
              <a:rPr lang="en-US" dirty="0" smtClean="0">
                <a:latin typeface="Garamond" panose="02020404030301010803" pitchFamily="18" charset="0"/>
              </a:rPr>
              <a:t>Oppor­tu­nity,” Enroll Amer­ica (March 2014): </a:t>
            </a:r>
            <a:r>
              <a:rPr lang="en-US" dirty="0" smtClean="0">
                <a:latin typeface="Garamond" panose="02020404030301010803" pitchFamily="18" charset="0"/>
                <a:hlinkClick r:id="rId5"/>
              </a:rPr>
              <a:t>http</a:t>
            </a:r>
            <a:r>
              <a:rPr lang="en-US" dirty="0">
                <a:latin typeface="Garamond" panose="02020404030301010803" pitchFamily="18" charset="0"/>
                <a:hlinkClick r:id="rId5"/>
              </a:rPr>
              <a:t>://www.enrollamerica.org/toolkits/pe/home.html</a:t>
            </a:r>
            <a:r>
              <a:rPr lang="en-US" dirty="0">
                <a:latin typeface="Garamond" panose="02020404030301010803" pitchFamily="18" charset="0"/>
              </a:rPr>
              <a:t> </a:t>
            </a:r>
          </a:p>
        </p:txBody>
      </p:sp>
      <p:pic>
        <p:nvPicPr>
          <p:cNvPr id="5" name="Picture 4"/>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724376" y="152400"/>
            <a:ext cx="1962424" cy="390580"/>
          </a:xfrm>
          <a:prstGeom prst="rect">
            <a:avLst/>
          </a:prstGeom>
        </p:spPr>
      </p:pic>
      <p:sp>
        <p:nvSpPr>
          <p:cNvPr id="6" name="TextBox 5"/>
          <p:cNvSpPr txBox="1"/>
          <p:nvPr/>
        </p:nvSpPr>
        <p:spPr>
          <a:xfrm>
            <a:off x="7010400" y="542979"/>
            <a:ext cx="1962424" cy="492443"/>
          </a:xfrm>
          <a:prstGeom prst="rect">
            <a:avLst/>
          </a:prstGeom>
          <a:noFill/>
        </p:spPr>
        <p:txBody>
          <a:bodyPr wrap="square" rtlCol="0">
            <a:spAutoFit/>
          </a:bodyPr>
          <a:lstStyle/>
          <a:p>
            <a:r>
              <a:rPr lang="en-US" sz="800" b="1" dirty="0">
                <a:solidFill>
                  <a:srgbClr val="FF0000"/>
                </a:solidFill>
                <a:latin typeface="Garamond" panose="02020404030301010803" pitchFamily="18" charset="0"/>
              </a:rPr>
              <a:t>www.undocumentedpatients.org</a:t>
            </a:r>
          </a:p>
          <a:p>
            <a:endParaRPr lang="en-US" dirty="0"/>
          </a:p>
        </p:txBody>
      </p:sp>
    </p:spTree>
    <p:extLst>
      <p:ext uri="{BB962C8B-B14F-4D97-AF65-F5344CB8AC3E}">
        <p14:creationId xmlns:p14="http://schemas.microsoft.com/office/powerpoint/2010/main" val="236339977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8424" y="1143000"/>
            <a:ext cx="8229600" cy="2667000"/>
          </a:xfrm>
        </p:spPr>
        <p:txBody>
          <a:bodyPr>
            <a:noAutofit/>
          </a:bodyPr>
          <a:lstStyle/>
          <a:p>
            <a:pPr marL="109728" indent="0">
              <a:buNone/>
            </a:pPr>
            <a:r>
              <a:rPr lang="en-US" sz="1800" b="1" dirty="0">
                <a:latin typeface="Garamond" panose="02020404030301010803" pitchFamily="18" charset="0"/>
              </a:rPr>
              <a:t>This </a:t>
            </a:r>
            <a:r>
              <a:rPr lang="en-US" sz="1800" b="1" dirty="0" smtClean="0">
                <a:latin typeface="Garamond" panose="02020404030301010803" pitchFamily="18" charset="0"/>
              </a:rPr>
              <a:t>resource from the Undocumented Patients Project of The Hastings Center was edited by Nancy Berlinger and designed by Chelsea Jack based on the September 2014 issue brief “Undocumented Immigrants in the United States: Access to Prenatal Care.” </a:t>
            </a:r>
          </a:p>
          <a:p>
            <a:pPr marL="109728" indent="0">
              <a:buNone/>
            </a:pPr>
            <a:r>
              <a:rPr lang="en-US" sz="1600" dirty="0" smtClean="0">
                <a:latin typeface="Garamond" panose="02020404030301010803" pitchFamily="18" charset="0"/>
              </a:rPr>
              <a:t>The issue </a:t>
            </a:r>
            <a:r>
              <a:rPr lang="en-US" sz="1600" dirty="0">
                <a:latin typeface="Garamond" panose="02020404030301010803" pitchFamily="18" charset="0"/>
              </a:rPr>
              <a:t>brief was drafted by Rachel </a:t>
            </a:r>
            <a:r>
              <a:rPr lang="en-US" sz="1600" dirty="0" err="1">
                <a:latin typeface="Garamond" panose="02020404030301010803" pitchFamily="18" charset="0"/>
              </a:rPr>
              <a:t>Fabi</a:t>
            </a:r>
            <a:r>
              <a:rPr lang="en-US" sz="1600" dirty="0">
                <a:latin typeface="Garamond" panose="02020404030301010803" pitchFamily="18" charset="0"/>
              </a:rPr>
              <a:t> with research assis­tance from </a:t>
            </a:r>
            <a:r>
              <a:rPr lang="en-US" sz="1600" dirty="0" err="1">
                <a:latin typeface="Garamond" panose="02020404030301010803" pitchFamily="18" charset="0"/>
              </a:rPr>
              <a:t>Mohini</a:t>
            </a:r>
            <a:r>
              <a:rPr lang="en-US" sz="1600" dirty="0">
                <a:latin typeface="Garamond" panose="02020404030301010803" pitchFamily="18" charset="0"/>
              </a:rPr>
              <a:t> </a:t>
            </a:r>
            <a:r>
              <a:rPr lang="en-US" sz="1600" dirty="0" smtClean="0">
                <a:latin typeface="Garamond" panose="02020404030301010803" pitchFamily="18" charset="0"/>
              </a:rPr>
              <a:t>Baner­jee</a:t>
            </a:r>
            <a:r>
              <a:rPr lang="en-US" sz="1600" dirty="0">
                <a:latin typeface="Garamond" panose="02020404030301010803" pitchFamily="18" charset="0"/>
              </a:rPr>
              <a:t>, edited by Michael K. </a:t>
            </a:r>
            <a:r>
              <a:rPr lang="en-US" sz="1600" dirty="0" err="1">
                <a:latin typeface="Garamond" panose="02020404030301010803" pitchFamily="18" charset="0"/>
              </a:rPr>
              <a:t>Gus­mano</a:t>
            </a:r>
            <a:r>
              <a:rPr lang="en-US" sz="1600" dirty="0">
                <a:latin typeface="Garamond" panose="02020404030301010803" pitchFamily="18" charset="0"/>
              </a:rPr>
              <a:t> and Nancy </a:t>
            </a:r>
            <a:r>
              <a:rPr lang="en-US" sz="1600" dirty="0" err="1">
                <a:latin typeface="Garamond" panose="02020404030301010803" pitchFamily="18" charset="0"/>
              </a:rPr>
              <a:t>Berlinger</a:t>
            </a:r>
            <a:r>
              <a:rPr lang="en-US" sz="1600" dirty="0">
                <a:latin typeface="Garamond" panose="02020404030301010803" pitchFamily="18" charset="0"/>
              </a:rPr>
              <a:t>, and designed by </a:t>
            </a:r>
            <a:r>
              <a:rPr lang="en-US" sz="1600" dirty="0" err="1">
                <a:latin typeface="Garamond" panose="02020404030301010803" pitchFamily="18" charset="0"/>
              </a:rPr>
              <a:t>Mohini</a:t>
            </a:r>
            <a:r>
              <a:rPr lang="en-US" sz="1600" dirty="0">
                <a:latin typeface="Garamond" panose="02020404030301010803" pitchFamily="18" charset="0"/>
              </a:rPr>
              <a:t> Baner­jee. </a:t>
            </a:r>
            <a:r>
              <a:rPr lang="en-US" sz="1600" dirty="0" smtClean="0">
                <a:latin typeface="Garamond" panose="02020404030301010803" pitchFamily="18" charset="0"/>
              </a:rPr>
              <a:t> Evan </a:t>
            </a:r>
            <a:r>
              <a:rPr lang="en-US" sz="1600" dirty="0">
                <a:latin typeface="Garamond" panose="02020404030301010803" pitchFamily="18" charset="0"/>
              </a:rPr>
              <a:t>A. </a:t>
            </a:r>
            <a:r>
              <a:rPr lang="en-US" sz="1600" dirty="0" err="1">
                <a:latin typeface="Garamond" panose="02020404030301010803" pitchFamily="18" charset="0"/>
              </a:rPr>
              <a:t>Ashkin</a:t>
            </a:r>
            <a:r>
              <a:rPr lang="en-US" sz="1600" dirty="0">
                <a:latin typeface="Garamond" panose="02020404030301010803" pitchFamily="18" charset="0"/>
              </a:rPr>
              <a:t>, MD, Asso­ciate Pro­fes­sor of Fam­ily Med­i­cine, Uni­ver­sity of North Car­olina at Chapel Hill; Kate </a:t>
            </a:r>
            <a:r>
              <a:rPr lang="en-US" sz="1600" dirty="0" err="1">
                <a:latin typeface="Garamond" panose="02020404030301010803" pitchFamily="18" charset="0"/>
              </a:rPr>
              <a:t>Bicego</a:t>
            </a:r>
            <a:r>
              <a:rPr lang="en-US" sz="1600" dirty="0">
                <a:latin typeface="Garamond" panose="02020404030301010803" pitchFamily="18" charset="0"/>
              </a:rPr>
              <a:t>, Con­sumer Assis­tance Pro­gram Man­ager, Health Care For All, Boston, MA; Car­o­line </a:t>
            </a:r>
            <a:r>
              <a:rPr lang="en-US" sz="1600" dirty="0" err="1">
                <a:latin typeface="Garamond" panose="02020404030301010803" pitchFamily="18" charset="0"/>
              </a:rPr>
              <a:t>Rath</a:t>
            </a:r>
            <a:r>
              <a:rPr lang="en-US" sz="1600" dirty="0">
                <a:latin typeface="Garamond" panose="02020404030301010803" pitchFamily="18" charset="0"/>
              </a:rPr>
              <a:t>, physi­cian assis­tant, </a:t>
            </a:r>
            <a:r>
              <a:rPr lang="en-US" sz="1600" dirty="0" err="1">
                <a:latin typeface="Garamond" panose="02020404030301010803" pitchFamily="18" charset="0"/>
              </a:rPr>
              <a:t>Gou­verneur</a:t>
            </a:r>
            <a:r>
              <a:rPr lang="en-US" sz="1600" dirty="0">
                <a:latin typeface="Garamond" panose="02020404030301010803" pitchFamily="18" charset="0"/>
              </a:rPr>
              <a:t> Health­care Ser­vices, New York City; and Eva </a:t>
            </a:r>
            <a:r>
              <a:rPr lang="en-US" sz="1600" dirty="0" err="1">
                <a:latin typeface="Garamond" panose="02020404030301010803" pitchFamily="18" charset="0"/>
              </a:rPr>
              <a:t>Tur­biner</a:t>
            </a:r>
            <a:r>
              <a:rPr lang="en-US" sz="1600" dirty="0">
                <a:latin typeface="Garamond" panose="02020404030301010803" pitchFamily="18" charset="0"/>
              </a:rPr>
              <a:t>, Pres­i­dent and CEO, </a:t>
            </a:r>
            <a:r>
              <a:rPr lang="en-US" sz="1600" dirty="0" err="1">
                <a:latin typeface="Garamond" panose="02020404030301010803" pitchFamily="18" charset="0"/>
              </a:rPr>
              <a:t>Zufall</a:t>
            </a:r>
            <a:r>
              <a:rPr lang="en-US" sz="1600" dirty="0">
                <a:latin typeface="Garamond" panose="02020404030301010803" pitchFamily="18" charset="0"/>
              </a:rPr>
              <a:t> Health Cen­ter, Dover, </a:t>
            </a:r>
            <a:r>
              <a:rPr lang="en-US" sz="1600" dirty="0" smtClean="0">
                <a:latin typeface="Garamond" panose="02020404030301010803" pitchFamily="18" charset="0"/>
              </a:rPr>
              <a:t>NJ served as expert reviewers.</a:t>
            </a:r>
          </a:p>
          <a:p>
            <a:pPr marL="109728" indent="0">
              <a:buNone/>
            </a:pPr>
            <a:r>
              <a:rPr lang="en-US" sz="1800" b="1" dirty="0" smtClean="0">
                <a:latin typeface="Garamond" panose="02020404030301010803" pitchFamily="18" charset="0"/>
              </a:rPr>
              <a:t>For the issue brief </a:t>
            </a:r>
            <a:r>
              <a:rPr lang="en-US" sz="1800" b="1" smtClean="0">
                <a:latin typeface="Garamond" panose="02020404030301010803" pitchFamily="18" charset="0"/>
              </a:rPr>
              <a:t>and further </a:t>
            </a:r>
            <a:r>
              <a:rPr lang="en-US" sz="1800" b="1" dirty="0" smtClean="0">
                <a:latin typeface="Garamond" panose="02020404030301010803" pitchFamily="18" charset="0"/>
              </a:rPr>
              <a:t>resources, see: </a:t>
            </a:r>
            <a:r>
              <a:rPr lang="en-US" sz="1800" b="1" dirty="0">
                <a:latin typeface="Garamond" panose="02020404030301010803" pitchFamily="18" charset="0"/>
                <a:hlinkClick r:id="rId3"/>
              </a:rPr>
              <a:t>http://www.undocumentedpatients.org/issuebrief/undocumented-immigrants-in-the-united-states-access-to-prenatal-care</a:t>
            </a:r>
            <a:r>
              <a:rPr lang="en-US" sz="1800" b="1" dirty="0" smtClean="0">
                <a:latin typeface="Garamond" panose="02020404030301010803" pitchFamily="18" charset="0"/>
                <a:hlinkClick r:id="rId3"/>
              </a:rPr>
              <a:t>/</a:t>
            </a:r>
            <a:r>
              <a:rPr lang="en-US" sz="1800" b="1" dirty="0" smtClean="0">
                <a:latin typeface="Garamond" panose="02020404030301010803" pitchFamily="18" charset="0"/>
              </a:rPr>
              <a:t>. </a:t>
            </a:r>
            <a:endParaRPr lang="en-US" sz="1800" b="1" i="1" dirty="0" smtClean="0">
              <a:latin typeface="Garamond" panose="02020404030301010803" pitchFamily="18" charset="0"/>
            </a:endParaRPr>
          </a:p>
          <a:p>
            <a:pPr marL="109728" indent="0">
              <a:buNone/>
            </a:pPr>
            <a:endParaRPr lang="en-US" sz="1800" b="1" i="1" dirty="0">
              <a:latin typeface="Garamond" panose="02020404030301010803" pitchFamily="18" charset="0"/>
            </a:endParaRPr>
          </a:p>
          <a:p>
            <a:pPr marL="109728" indent="0">
              <a:buNone/>
            </a:pPr>
            <a:r>
              <a:rPr lang="en-US" sz="1800" b="1" i="1" dirty="0" smtClean="0">
                <a:latin typeface="Garamond" panose="02020404030301010803" pitchFamily="18" charset="0"/>
              </a:rPr>
              <a:t>Infor­ma­tion </a:t>
            </a:r>
            <a:r>
              <a:rPr lang="en-US" sz="1800" b="1" i="1" dirty="0">
                <a:latin typeface="Garamond" panose="02020404030301010803" pitchFamily="18" charset="0"/>
              </a:rPr>
              <a:t>about pol­icy mech­a­nisms was com­piled using pub­licly avail­able </a:t>
            </a:r>
            <a:r>
              <a:rPr lang="en-US" sz="1800" b="1" i="1" dirty="0" smtClean="0">
                <a:latin typeface="Garamond" panose="02020404030301010803" pitchFamily="18" charset="0"/>
              </a:rPr>
              <a:t>docu­ments</a:t>
            </a:r>
            <a:r>
              <a:rPr lang="en-US" sz="1800" b="1" i="1" dirty="0">
                <a:latin typeface="Garamond" panose="02020404030301010803" pitchFamily="18" charset="0"/>
              </a:rPr>
              <a:t>, includ­ing Med­ic­aid Provider Man­u­als for each state; see Ref­er­ences. All </a:t>
            </a:r>
            <a:r>
              <a:rPr lang="en-US" sz="1800" b="1" i="1" dirty="0" smtClean="0">
                <a:latin typeface="Garamond" panose="02020404030301010803" pitchFamily="18" charset="0"/>
              </a:rPr>
              <a:t>infor­ma­tion </a:t>
            </a:r>
            <a:r>
              <a:rPr lang="en-US" sz="1800" b="1" i="1" dirty="0">
                <a:latin typeface="Garamond" panose="02020404030301010803" pitchFamily="18" charset="0"/>
              </a:rPr>
              <a:t>is cur­rent as of Sep­tem­ber 12, </a:t>
            </a:r>
            <a:r>
              <a:rPr lang="en-US" sz="1800" b="1" i="1" dirty="0" smtClean="0">
                <a:latin typeface="Garamond" panose="02020404030301010803" pitchFamily="18" charset="0"/>
              </a:rPr>
              <a:t>2014.</a:t>
            </a:r>
          </a:p>
          <a:p>
            <a:pPr marL="109728" indent="0">
              <a:buNone/>
            </a:pPr>
            <a:endParaRPr lang="en-US" sz="1800" b="1" i="1" dirty="0">
              <a:latin typeface="Garamond" panose="02020404030301010803" pitchFamily="18" charset="0"/>
            </a:endParaRPr>
          </a:p>
          <a:p>
            <a:pPr marL="109728" indent="0">
              <a:buNone/>
            </a:pPr>
            <a:endParaRPr lang="en-US" sz="1800" b="1" i="1" dirty="0">
              <a:latin typeface="Garamond" panose="02020404030301010803" pitchFamily="18" charset="0"/>
            </a:endParaRP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05600" y="152400"/>
            <a:ext cx="1962424" cy="390580"/>
          </a:xfrm>
          <a:prstGeom prst="rect">
            <a:avLst/>
          </a:prstGeom>
        </p:spPr>
      </p:pic>
      <p:pic>
        <p:nvPicPr>
          <p:cNvPr id="5" name="Picture 4"/>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09600" y="4876800"/>
            <a:ext cx="7772400" cy="1619476"/>
          </a:xfrm>
          <a:prstGeom prst="rect">
            <a:avLst/>
          </a:prstGeom>
        </p:spPr>
      </p:pic>
      <p:sp>
        <p:nvSpPr>
          <p:cNvPr id="6" name="TextBox 5"/>
          <p:cNvSpPr txBox="1"/>
          <p:nvPr/>
        </p:nvSpPr>
        <p:spPr>
          <a:xfrm>
            <a:off x="6934200" y="542980"/>
            <a:ext cx="1905000" cy="492443"/>
          </a:xfrm>
          <a:prstGeom prst="rect">
            <a:avLst/>
          </a:prstGeom>
          <a:noFill/>
        </p:spPr>
        <p:txBody>
          <a:bodyPr wrap="square" rtlCol="0">
            <a:spAutoFit/>
          </a:bodyPr>
          <a:lstStyle/>
          <a:p>
            <a:r>
              <a:rPr lang="en-US" sz="800" b="1" dirty="0">
                <a:solidFill>
                  <a:srgbClr val="FF0000"/>
                </a:solidFill>
                <a:latin typeface="Garamond" panose="02020404030301010803" pitchFamily="18" charset="0"/>
              </a:rPr>
              <a:t>www.undocumentedpatients.org</a:t>
            </a:r>
          </a:p>
          <a:p>
            <a:endParaRPr lang="en-US" dirty="0"/>
          </a:p>
        </p:txBody>
      </p:sp>
    </p:spTree>
    <p:extLst>
      <p:ext uri="{BB962C8B-B14F-4D97-AF65-F5344CB8AC3E}">
        <p14:creationId xmlns:p14="http://schemas.microsoft.com/office/powerpoint/2010/main" val="6329163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38424" y="1066800"/>
            <a:ext cx="8229600" cy="4525963"/>
          </a:xfrm>
        </p:spPr>
        <p:txBody>
          <a:bodyPr>
            <a:normAutofit/>
          </a:bodyPr>
          <a:lstStyle/>
          <a:p>
            <a:pPr marL="109728" indent="0">
              <a:buNone/>
            </a:pPr>
            <a:r>
              <a:rPr lang="en-US" sz="2400" dirty="0" smtClean="0">
                <a:latin typeface="Garamond" panose="02020404030301010803" pitchFamily="18" charset="0"/>
              </a:rPr>
              <a:t>Access to prenatal care for women who are undocumented immigrants varies widely across the United States due to differences in state policies and differing state level interpretations of federal policies that fund health services for pregnant women. This resource provides an overview of this access problem and the consequences of policy related uncertainty or variation for undocumented patients, their families, and the health care safety-net. </a:t>
            </a:r>
          </a:p>
          <a:p>
            <a:pPr marL="109728" indent="0">
              <a:buNone/>
            </a:pPr>
            <a:r>
              <a:rPr lang="en-US" sz="1400" b="1" dirty="0" smtClean="0">
                <a:latin typeface="Garamond" panose="02020404030301010803" pitchFamily="18" charset="0"/>
              </a:rPr>
              <a:t>For additional resources and state-by-state references on </a:t>
            </a:r>
            <a:r>
              <a:rPr lang="en-US" sz="1400" b="1" dirty="0">
                <a:latin typeface="Garamond" panose="02020404030301010803" pitchFamily="18" charset="0"/>
              </a:rPr>
              <a:t>this topic, visit: </a:t>
            </a:r>
            <a:r>
              <a:rPr lang="en-US" sz="1400" b="1" dirty="0">
                <a:latin typeface="Garamond" panose="02020404030301010803" pitchFamily="18" charset="0"/>
                <a:hlinkClick r:id="rId3"/>
              </a:rPr>
              <a:t>http://www.undocumentedpatients.org/issuebrief/undocumented-immigrants-in-the-united-states-access-to-prenatal-care</a:t>
            </a:r>
            <a:r>
              <a:rPr lang="en-US" sz="1400" b="1" dirty="0" smtClean="0">
                <a:latin typeface="Garamond" panose="02020404030301010803" pitchFamily="18" charset="0"/>
                <a:hlinkClick r:id="rId3"/>
              </a:rPr>
              <a:t>/</a:t>
            </a:r>
            <a:r>
              <a:rPr lang="en-US" sz="1400" b="1" dirty="0" smtClean="0">
                <a:latin typeface="Garamond" panose="02020404030301010803" pitchFamily="18" charset="0"/>
              </a:rPr>
              <a:t>.  </a:t>
            </a:r>
          </a:p>
        </p:txBody>
      </p:sp>
      <p:pic>
        <p:nvPicPr>
          <p:cNvPr id="4" name="Picture 3"/>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705600" y="304800"/>
            <a:ext cx="1962424" cy="390580"/>
          </a:xfrm>
          <a:prstGeom prst="rect">
            <a:avLst/>
          </a:prstGeom>
        </p:spPr>
      </p:pic>
      <p:pic>
        <p:nvPicPr>
          <p:cNvPr id="2050"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3849" y="4876800"/>
            <a:ext cx="8004175" cy="1616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TextBox 2"/>
          <p:cNvSpPr txBox="1"/>
          <p:nvPr/>
        </p:nvSpPr>
        <p:spPr>
          <a:xfrm>
            <a:off x="6991624" y="695380"/>
            <a:ext cx="1676400" cy="492443"/>
          </a:xfrm>
          <a:prstGeom prst="rect">
            <a:avLst/>
          </a:prstGeom>
          <a:noFill/>
        </p:spPr>
        <p:txBody>
          <a:bodyPr wrap="square" rtlCol="0">
            <a:spAutoFit/>
          </a:bodyPr>
          <a:lstStyle/>
          <a:p>
            <a:r>
              <a:rPr lang="en-US" sz="800" b="1" dirty="0">
                <a:solidFill>
                  <a:srgbClr val="FF0000"/>
                </a:solidFill>
                <a:latin typeface="Garamond" panose="02020404030301010803" pitchFamily="18" charset="0"/>
              </a:rPr>
              <a:t>www.undocumentedpatients.org</a:t>
            </a:r>
          </a:p>
          <a:p>
            <a:endParaRPr lang="en-US" dirty="0"/>
          </a:p>
        </p:txBody>
      </p:sp>
    </p:spTree>
    <p:extLst>
      <p:ext uri="{BB962C8B-B14F-4D97-AF65-F5344CB8AC3E}">
        <p14:creationId xmlns:p14="http://schemas.microsoft.com/office/powerpoint/2010/main" val="22141244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05600" y="152400"/>
            <a:ext cx="1962424" cy="390580"/>
          </a:xfrm>
        </p:spPr>
      </p:pic>
      <p:sp>
        <p:nvSpPr>
          <p:cNvPr id="3" name="Title 2"/>
          <p:cNvSpPr>
            <a:spLocks noGrp="1"/>
          </p:cNvSpPr>
          <p:nvPr>
            <p:ph type="title"/>
          </p:nvPr>
        </p:nvSpPr>
        <p:spPr>
          <a:xfrm>
            <a:off x="457200" y="533400"/>
            <a:ext cx="8229600" cy="1143000"/>
          </a:xfrm>
        </p:spPr>
        <p:txBody>
          <a:bodyPr>
            <a:normAutofit/>
          </a:bodyPr>
          <a:lstStyle/>
          <a:p>
            <a:r>
              <a:rPr lang="en-US" sz="2400" dirty="0" smtClean="0">
                <a:solidFill>
                  <a:schemeClr val="tx1"/>
                </a:solidFill>
                <a:latin typeface="Garamond" panose="02020404030301010803" pitchFamily="18" charset="0"/>
              </a:rPr>
              <a:t>Why is access to prenatal care for undocumented immigrants </a:t>
            </a:r>
            <a:r>
              <a:rPr lang="en-US" sz="2400" dirty="0" smtClean="0">
                <a:solidFill>
                  <a:schemeClr val="tx1"/>
                </a:solidFill>
                <a:effectLst/>
                <a:latin typeface="Garamond" panose="02020404030301010803" pitchFamily="18" charset="0"/>
              </a:rPr>
              <a:t>important</a:t>
            </a:r>
            <a:r>
              <a:rPr lang="en-US" sz="2400" dirty="0" smtClean="0">
                <a:solidFill>
                  <a:schemeClr val="tx1"/>
                </a:solidFill>
                <a:latin typeface="Garamond" panose="02020404030301010803" pitchFamily="18" charset="0"/>
              </a:rPr>
              <a:t>? </a:t>
            </a:r>
            <a:endParaRPr lang="en-US" sz="2400" dirty="0">
              <a:solidFill>
                <a:schemeClr val="tx1"/>
              </a:solidFill>
              <a:latin typeface="Garamond" panose="02020404030301010803" pitchFamily="18" charset="0"/>
            </a:endParaRPr>
          </a:p>
        </p:txBody>
      </p:sp>
      <p:sp>
        <p:nvSpPr>
          <p:cNvPr id="5" name="TextBox 4"/>
          <p:cNvSpPr txBox="1"/>
          <p:nvPr/>
        </p:nvSpPr>
        <p:spPr>
          <a:xfrm>
            <a:off x="533400" y="1676009"/>
            <a:ext cx="8001000" cy="4524315"/>
          </a:xfrm>
          <a:prstGeom prst="rect">
            <a:avLst/>
          </a:prstGeom>
          <a:noFill/>
        </p:spPr>
        <p:txBody>
          <a:bodyPr wrap="square" rtlCol="0">
            <a:spAutoFit/>
          </a:bodyPr>
          <a:lstStyle/>
          <a:p>
            <a:pPr marL="285750" indent="-285750">
              <a:buFont typeface="Wingdings" panose="05000000000000000000" pitchFamily="2" charset="2"/>
              <a:buChar char="v"/>
            </a:pPr>
            <a:r>
              <a:rPr lang="en-US" dirty="0" smtClean="0">
                <a:latin typeface="Garamond" panose="02020404030301010803" pitchFamily="18" charset="0"/>
              </a:rPr>
              <a:t>Prenatal care is fundamental to women’s reproductive health and to infant health. </a:t>
            </a:r>
          </a:p>
          <a:p>
            <a:pPr marL="285750" indent="-285750">
              <a:buFont typeface="Wingdings" panose="05000000000000000000" pitchFamily="2" charset="2"/>
              <a:buChar char="v"/>
            </a:pPr>
            <a:endParaRPr lang="en-US" dirty="0">
              <a:latin typeface="Garamond" panose="02020404030301010803" pitchFamily="18" charset="0"/>
            </a:endParaRPr>
          </a:p>
          <a:p>
            <a:pPr marL="285750" indent="-285750">
              <a:buFont typeface="Wingdings" panose="05000000000000000000" pitchFamily="2" charset="2"/>
              <a:buChar char="v"/>
            </a:pPr>
            <a:r>
              <a:rPr lang="en-US" dirty="0" smtClean="0">
                <a:latin typeface="Garamond" panose="02020404030301010803" pitchFamily="18" charset="0"/>
              </a:rPr>
              <a:t>Undocumented immigrants in the U.S. are less likely to have adequate prenatal care, compared to other immigrants and U.S. born citizens. The reasons for this gap include a lack of means to pay for prenatal care, lack of access to sources of prenatal care, and mistrust of the health care system [1-4]. Other barriers that undocumented immigrants face when seeking health care include:</a:t>
            </a:r>
          </a:p>
          <a:p>
            <a:endParaRPr lang="en-US" dirty="0" smtClean="0">
              <a:latin typeface="Garamond" panose="02020404030301010803" pitchFamily="18" charset="0"/>
            </a:endParaRPr>
          </a:p>
          <a:p>
            <a:pPr marL="742950" lvl="1" indent="-285750">
              <a:buFont typeface="Arial" panose="020B0604020202020204" pitchFamily="34" charset="0"/>
              <a:buChar char="•"/>
            </a:pPr>
            <a:r>
              <a:rPr lang="en-US" dirty="0" smtClean="0">
                <a:latin typeface="Garamond" panose="02020404030301010803" pitchFamily="18" charset="0"/>
              </a:rPr>
              <a:t>Difficulty navigating safety-net health care systems </a:t>
            </a:r>
          </a:p>
          <a:p>
            <a:pPr marL="742950" lvl="1" indent="-285750">
              <a:buFont typeface="Arial" panose="020B0604020202020204" pitchFamily="34" charset="0"/>
              <a:buChar char="•"/>
            </a:pPr>
            <a:r>
              <a:rPr lang="en-US" dirty="0" smtClean="0">
                <a:latin typeface="Garamond" panose="02020404030301010803" pitchFamily="18" charset="0"/>
              </a:rPr>
              <a:t>Language and literacy </a:t>
            </a:r>
          </a:p>
          <a:p>
            <a:pPr marL="742950" lvl="1" indent="-285750">
              <a:buFont typeface="Arial" panose="020B0604020202020204" pitchFamily="34" charset="0"/>
              <a:buChar char="•"/>
            </a:pPr>
            <a:r>
              <a:rPr lang="en-US" dirty="0" smtClean="0">
                <a:latin typeface="Garamond" panose="02020404030301010803" pitchFamily="18" charset="0"/>
              </a:rPr>
              <a:t>Inability to take time off from work </a:t>
            </a:r>
          </a:p>
          <a:p>
            <a:pPr marL="742950" lvl="1" indent="-285750">
              <a:buFont typeface="Arial" panose="020B0604020202020204" pitchFamily="34" charset="0"/>
              <a:buChar char="•"/>
            </a:pPr>
            <a:r>
              <a:rPr lang="en-US" dirty="0" smtClean="0">
                <a:latin typeface="Garamond" panose="02020404030301010803" pitchFamily="18" charset="0"/>
              </a:rPr>
              <a:t>Misinformation about the immigration related consequences of using health care services </a:t>
            </a:r>
          </a:p>
          <a:p>
            <a:pPr marL="742950" lvl="1" indent="-285750">
              <a:buFont typeface="Arial" panose="020B0604020202020204" pitchFamily="34" charset="0"/>
              <a:buChar char="•"/>
            </a:pPr>
            <a:r>
              <a:rPr lang="en-US" dirty="0" smtClean="0">
                <a:latin typeface="Garamond" panose="02020404030301010803" pitchFamily="18" charset="0"/>
              </a:rPr>
              <a:t>Perceived and actual risks of encountering immigration authorities or local law enforcement [5] </a:t>
            </a:r>
          </a:p>
          <a:p>
            <a:pPr marL="742950" lvl="1" indent="-285750">
              <a:buFont typeface="Wingdings" panose="05000000000000000000" pitchFamily="2" charset="2"/>
              <a:buChar char="v"/>
            </a:pPr>
            <a:endParaRPr lang="en-US" dirty="0">
              <a:latin typeface="Garamond" panose="02020404030301010803" pitchFamily="18" charset="0"/>
            </a:endParaRPr>
          </a:p>
        </p:txBody>
      </p:sp>
      <p:sp>
        <p:nvSpPr>
          <p:cNvPr id="2" name="TextBox 1"/>
          <p:cNvSpPr txBox="1"/>
          <p:nvPr/>
        </p:nvSpPr>
        <p:spPr>
          <a:xfrm>
            <a:off x="6934200" y="533400"/>
            <a:ext cx="1752600" cy="492443"/>
          </a:xfrm>
          <a:prstGeom prst="rect">
            <a:avLst/>
          </a:prstGeom>
          <a:noFill/>
        </p:spPr>
        <p:txBody>
          <a:bodyPr wrap="square" rtlCol="0">
            <a:spAutoFit/>
          </a:bodyPr>
          <a:lstStyle/>
          <a:p>
            <a:r>
              <a:rPr lang="en-US" sz="800" b="1" dirty="0">
                <a:solidFill>
                  <a:srgbClr val="FF0000"/>
                </a:solidFill>
                <a:latin typeface="Garamond" panose="02020404030301010803" pitchFamily="18" charset="0"/>
              </a:rPr>
              <a:t>www.undocumentedpatients.org</a:t>
            </a:r>
          </a:p>
          <a:p>
            <a:endParaRPr lang="en-US" dirty="0"/>
          </a:p>
        </p:txBody>
      </p:sp>
    </p:spTree>
    <p:extLst>
      <p:ext uri="{BB962C8B-B14F-4D97-AF65-F5344CB8AC3E}">
        <p14:creationId xmlns:p14="http://schemas.microsoft.com/office/powerpoint/2010/main" val="4563932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533400" y="715392"/>
            <a:ext cx="8229600" cy="1143000"/>
          </a:xfrm>
        </p:spPr>
        <p:txBody>
          <a:bodyPr>
            <a:normAutofit/>
          </a:bodyPr>
          <a:lstStyle/>
          <a:p>
            <a:r>
              <a:rPr lang="en-US" sz="2400" dirty="0">
                <a:solidFill>
                  <a:schemeClr val="tx1"/>
                </a:solidFill>
                <a:effectLst/>
                <a:latin typeface="Garamond" panose="02020404030301010803" pitchFamily="18" charset="0"/>
              </a:rPr>
              <a:t>L</a:t>
            </a:r>
            <a:r>
              <a:rPr lang="en-US" sz="2400" dirty="0" smtClean="0">
                <a:solidFill>
                  <a:schemeClr val="tx1"/>
                </a:solidFill>
                <a:effectLst/>
                <a:latin typeface="Garamond" panose="02020404030301010803" pitchFamily="18" charset="0"/>
              </a:rPr>
              <a:t>ack </a:t>
            </a:r>
            <a:r>
              <a:rPr lang="en-US" sz="2400" dirty="0">
                <a:solidFill>
                  <a:schemeClr val="tx1"/>
                </a:solidFill>
                <a:effectLst/>
                <a:latin typeface="Garamond" panose="02020404030301010803" pitchFamily="18" charset="0"/>
              </a:rPr>
              <a:t>of access to prenatal </a:t>
            </a:r>
            <a:r>
              <a:rPr lang="en-US" sz="2400" dirty="0" smtClean="0">
                <a:solidFill>
                  <a:schemeClr val="tx1"/>
                </a:solidFill>
                <a:effectLst/>
                <a:latin typeface="Garamond" panose="02020404030301010803" pitchFamily="18" charset="0"/>
              </a:rPr>
              <a:t>care: health consequences for undocumented women and their children</a:t>
            </a:r>
            <a:endParaRPr lang="en-US" sz="2400" dirty="0">
              <a:solidFill>
                <a:schemeClr val="tx1"/>
              </a:solidFill>
              <a:effectLst/>
              <a:latin typeface="Garamond" panose="02020404030301010803" pitchFamily="18" charset="0"/>
            </a:endParaRPr>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57363" y="228600"/>
            <a:ext cx="1962424" cy="390580"/>
          </a:xfrm>
          <a:prstGeom prst="rect">
            <a:avLst/>
          </a:prstGeom>
        </p:spPr>
      </p:pic>
      <p:sp>
        <p:nvSpPr>
          <p:cNvPr id="6" name="TextBox 5"/>
          <p:cNvSpPr txBox="1"/>
          <p:nvPr/>
        </p:nvSpPr>
        <p:spPr>
          <a:xfrm>
            <a:off x="533400" y="1905000"/>
            <a:ext cx="8001000" cy="4247317"/>
          </a:xfrm>
          <a:prstGeom prst="rect">
            <a:avLst/>
          </a:prstGeom>
          <a:noFill/>
        </p:spPr>
        <p:txBody>
          <a:bodyPr wrap="square" rtlCol="0">
            <a:spAutoFit/>
          </a:bodyPr>
          <a:lstStyle/>
          <a:p>
            <a:pPr fontAlgn="base"/>
            <a:r>
              <a:rPr lang="en-US" dirty="0">
                <a:latin typeface="Garamond" panose="02020404030301010803" pitchFamily="18" charset="0"/>
              </a:rPr>
              <a:t>Lack of access to </a:t>
            </a:r>
            <a:r>
              <a:rPr lang="en-US" dirty="0" smtClean="0">
                <a:latin typeface="Garamond" panose="02020404030301010803" pitchFamily="18" charset="0"/>
              </a:rPr>
              <a:t>prenatal </a:t>
            </a:r>
            <a:r>
              <a:rPr lang="en-US" dirty="0">
                <a:latin typeface="Garamond" panose="02020404030301010803" pitchFamily="18" charset="0"/>
              </a:rPr>
              <a:t>care increases the risk of </a:t>
            </a:r>
            <a:r>
              <a:rPr lang="en-US" dirty="0" smtClean="0">
                <a:latin typeface="Garamond" panose="02020404030301010803" pitchFamily="18" charset="0"/>
              </a:rPr>
              <a:t>premature </a:t>
            </a:r>
            <a:r>
              <a:rPr lang="en-US" dirty="0">
                <a:latin typeface="Garamond" panose="02020404030301010803" pitchFamily="18" charset="0"/>
              </a:rPr>
              <a:t>birth and low </a:t>
            </a:r>
            <a:r>
              <a:rPr lang="en-US" dirty="0" smtClean="0">
                <a:latin typeface="Garamond" panose="02020404030301010803" pitchFamily="18" charset="0"/>
              </a:rPr>
              <a:t>birth weight</a:t>
            </a:r>
            <a:r>
              <a:rPr lang="en-US" dirty="0">
                <a:latin typeface="Garamond" panose="02020404030301010803" pitchFamily="18" charset="0"/>
              </a:rPr>
              <a:t>, and may be a </a:t>
            </a:r>
            <a:r>
              <a:rPr lang="en-US" dirty="0" smtClean="0">
                <a:latin typeface="Garamond" panose="02020404030301010803" pitchFamily="18" charset="0"/>
              </a:rPr>
              <a:t>factor </a:t>
            </a:r>
            <a:r>
              <a:rPr lang="en-US" dirty="0">
                <a:latin typeface="Garamond" panose="02020404030301010803" pitchFamily="18" charset="0"/>
              </a:rPr>
              <a:t>in a range of poor health </a:t>
            </a:r>
            <a:r>
              <a:rPr lang="en-US" dirty="0" smtClean="0">
                <a:latin typeface="Garamond" panose="02020404030301010803" pitchFamily="18" charset="0"/>
              </a:rPr>
              <a:t>outcomes experienced </a:t>
            </a:r>
            <a:r>
              <a:rPr lang="en-US" dirty="0">
                <a:latin typeface="Garamond" panose="02020404030301010803" pitchFamily="18" charset="0"/>
              </a:rPr>
              <a:t>by </a:t>
            </a:r>
            <a:endParaRPr lang="en-US" dirty="0" smtClean="0">
              <a:latin typeface="Garamond" panose="02020404030301010803" pitchFamily="18" charset="0"/>
            </a:endParaRPr>
          </a:p>
          <a:p>
            <a:pPr fontAlgn="base"/>
            <a:r>
              <a:rPr lang="en-US" dirty="0" smtClean="0">
                <a:latin typeface="Garamond" panose="02020404030301010803" pitchFamily="18" charset="0"/>
              </a:rPr>
              <a:t>undocumented pregnant </a:t>
            </a:r>
            <a:r>
              <a:rPr lang="en-US" dirty="0">
                <a:latin typeface="Garamond" panose="02020404030301010803" pitchFamily="18" charset="0"/>
              </a:rPr>
              <a:t>women </a:t>
            </a:r>
            <a:r>
              <a:rPr lang="en-US" dirty="0" smtClean="0">
                <a:latin typeface="Garamond" panose="02020404030301010803" pitchFamily="18" charset="0"/>
              </a:rPr>
              <a:t>and their babies</a:t>
            </a:r>
            <a:r>
              <a:rPr lang="en-US" dirty="0">
                <a:latin typeface="Garamond" panose="02020404030301010803" pitchFamily="18" charset="0"/>
              </a:rPr>
              <a:t>, </a:t>
            </a:r>
            <a:r>
              <a:rPr lang="en-US" dirty="0" smtClean="0">
                <a:latin typeface="Garamond" panose="02020404030301010803" pitchFamily="18" charset="0"/>
              </a:rPr>
              <a:t>including higher </a:t>
            </a:r>
            <a:r>
              <a:rPr lang="en-US" dirty="0">
                <a:latin typeface="Garamond" panose="02020404030301010803" pitchFamily="18" charset="0"/>
              </a:rPr>
              <a:t>rates of labor and </a:t>
            </a:r>
            <a:r>
              <a:rPr lang="en-US" dirty="0" smtClean="0">
                <a:latin typeface="Garamond" panose="02020404030301010803" pitchFamily="18" charset="0"/>
              </a:rPr>
              <a:t>delivery complications </a:t>
            </a:r>
            <a:r>
              <a:rPr lang="en-US" dirty="0">
                <a:latin typeface="Garamond" panose="02020404030301010803" pitchFamily="18" charset="0"/>
              </a:rPr>
              <a:t>such </a:t>
            </a:r>
            <a:r>
              <a:rPr lang="en-US" dirty="0" smtClean="0">
                <a:latin typeface="Garamond" panose="02020404030301010803" pitchFamily="18" charset="0"/>
              </a:rPr>
              <a:t>as: precipitous labor, excessive bleeding, breech </a:t>
            </a:r>
          </a:p>
          <a:p>
            <a:pPr fontAlgn="base"/>
            <a:r>
              <a:rPr lang="en-US" dirty="0" smtClean="0">
                <a:latin typeface="Garamond" panose="02020404030301010803" pitchFamily="18" charset="0"/>
              </a:rPr>
              <a:t>presentation, cord prolapse, and fetal distress. [9-10</a:t>
            </a:r>
            <a:r>
              <a:rPr lang="en-US" dirty="0">
                <a:latin typeface="Garamond" panose="02020404030301010803" pitchFamily="18" charset="0"/>
              </a:rPr>
              <a:t>] </a:t>
            </a:r>
            <a:endParaRPr lang="en-US" dirty="0" smtClean="0">
              <a:latin typeface="Garamond" panose="02020404030301010803" pitchFamily="18" charset="0"/>
            </a:endParaRPr>
          </a:p>
          <a:p>
            <a:pPr marL="285750" indent="-285750" fontAlgn="base">
              <a:buFont typeface="Wingdings" panose="05000000000000000000" pitchFamily="2" charset="2"/>
              <a:buChar char="v"/>
            </a:pPr>
            <a:endParaRPr lang="en-US" dirty="0">
              <a:latin typeface="Garamond" panose="02020404030301010803" pitchFamily="18" charset="0"/>
            </a:endParaRPr>
          </a:p>
          <a:p>
            <a:pPr fontAlgn="base"/>
            <a:r>
              <a:rPr lang="en-US" dirty="0" smtClean="0">
                <a:latin typeface="Garamond" panose="02020404030301010803" pitchFamily="18" charset="0"/>
              </a:rPr>
              <a:t>These </a:t>
            </a:r>
            <a:r>
              <a:rPr lang="en-US" dirty="0">
                <a:latin typeface="Garamond" panose="02020404030301010803" pitchFamily="18" charset="0"/>
              </a:rPr>
              <a:t>risks and </a:t>
            </a:r>
            <a:r>
              <a:rPr lang="en-US" dirty="0" smtClean="0">
                <a:latin typeface="Garamond" panose="02020404030301010803" pitchFamily="18" charset="0"/>
              </a:rPr>
              <a:t>outcomes </a:t>
            </a:r>
            <a:r>
              <a:rPr lang="en-US" dirty="0">
                <a:latin typeface="Garamond" panose="02020404030301010803" pitchFamily="18" charset="0"/>
              </a:rPr>
              <a:t>have </a:t>
            </a:r>
            <a:r>
              <a:rPr lang="en-US" dirty="0" smtClean="0">
                <a:latin typeface="Garamond" panose="02020404030301010803" pitchFamily="18" charset="0"/>
              </a:rPr>
              <a:t>consequences for: </a:t>
            </a:r>
          </a:p>
          <a:p>
            <a:pPr fontAlgn="base"/>
            <a:endParaRPr lang="en-US" dirty="0" smtClean="0">
              <a:latin typeface="Garamond" panose="02020404030301010803" pitchFamily="18" charset="0"/>
            </a:endParaRPr>
          </a:p>
          <a:p>
            <a:pPr marL="285750" indent="-285750" fontAlgn="base">
              <a:buFont typeface="Wingdings" panose="05000000000000000000" pitchFamily="2" charset="2"/>
              <a:buChar char="v"/>
            </a:pPr>
            <a:r>
              <a:rPr lang="en-US" dirty="0" smtClean="0">
                <a:latin typeface="Garamond" panose="02020404030301010803" pitchFamily="18" charset="0"/>
              </a:rPr>
              <a:t>the viability </a:t>
            </a:r>
            <a:r>
              <a:rPr lang="en-US" dirty="0">
                <a:latin typeface="Garamond" panose="02020404030301010803" pitchFamily="18" charset="0"/>
              </a:rPr>
              <a:t>and health of </a:t>
            </a:r>
            <a:r>
              <a:rPr lang="en-US" dirty="0" smtClean="0">
                <a:latin typeface="Garamond" panose="02020404030301010803" pitchFamily="18" charset="0"/>
              </a:rPr>
              <a:t>newborns</a:t>
            </a:r>
          </a:p>
          <a:p>
            <a:pPr marL="285750" indent="-285750" fontAlgn="base">
              <a:buFont typeface="Wingdings" panose="05000000000000000000" pitchFamily="2" charset="2"/>
              <a:buChar char="v"/>
            </a:pPr>
            <a:r>
              <a:rPr lang="en-US" dirty="0" smtClean="0">
                <a:latin typeface="Garamond" panose="02020404030301010803" pitchFamily="18" charset="0"/>
              </a:rPr>
              <a:t>infant </a:t>
            </a:r>
            <a:r>
              <a:rPr lang="en-US" dirty="0">
                <a:latin typeface="Garamond" panose="02020404030301010803" pitchFamily="18" charset="0"/>
              </a:rPr>
              <a:t>and child </a:t>
            </a:r>
            <a:r>
              <a:rPr lang="en-US" dirty="0" smtClean="0">
                <a:latin typeface="Garamond" panose="02020404030301010803" pitchFamily="18" charset="0"/>
              </a:rPr>
              <a:t>development</a:t>
            </a:r>
          </a:p>
          <a:p>
            <a:pPr marL="285750" indent="-285750" fontAlgn="base">
              <a:buFont typeface="Wingdings" panose="05000000000000000000" pitchFamily="2" charset="2"/>
              <a:buChar char="v"/>
            </a:pPr>
            <a:r>
              <a:rPr lang="en-US" dirty="0" smtClean="0">
                <a:latin typeface="Garamond" panose="02020404030301010803" pitchFamily="18" charset="0"/>
              </a:rPr>
              <a:t>the health </a:t>
            </a:r>
            <a:r>
              <a:rPr lang="en-US" dirty="0">
                <a:latin typeface="Garamond" panose="02020404030301010803" pitchFamily="18" charset="0"/>
              </a:rPr>
              <a:t>of </a:t>
            </a:r>
            <a:r>
              <a:rPr lang="en-US" dirty="0" smtClean="0">
                <a:latin typeface="Garamond" panose="02020404030301010803" pitchFamily="18" charset="0"/>
              </a:rPr>
              <a:t>mothers</a:t>
            </a:r>
          </a:p>
          <a:p>
            <a:pPr marL="285750" indent="-285750" fontAlgn="base">
              <a:buFont typeface="Wingdings" panose="05000000000000000000" pitchFamily="2" charset="2"/>
              <a:buChar char="v"/>
            </a:pPr>
            <a:r>
              <a:rPr lang="en-US" dirty="0" smtClean="0">
                <a:latin typeface="Garamond" panose="02020404030301010803" pitchFamily="18" charset="0"/>
              </a:rPr>
              <a:t>costs associated </a:t>
            </a:r>
            <a:r>
              <a:rPr lang="en-US" dirty="0">
                <a:latin typeface="Garamond" panose="02020404030301010803" pitchFamily="18" charset="0"/>
              </a:rPr>
              <a:t>with </a:t>
            </a:r>
            <a:r>
              <a:rPr lang="en-US" dirty="0" smtClean="0">
                <a:latin typeface="Garamond" panose="02020404030301010803" pitchFamily="18" charset="0"/>
              </a:rPr>
              <a:t>treating medical conditions </a:t>
            </a:r>
            <a:r>
              <a:rPr lang="en-US" dirty="0">
                <a:latin typeface="Garamond" panose="02020404030301010803" pitchFamily="18" charset="0"/>
              </a:rPr>
              <a:t>that could have </a:t>
            </a:r>
            <a:r>
              <a:rPr lang="en-US" dirty="0" smtClean="0">
                <a:latin typeface="Garamond" panose="02020404030301010803" pitchFamily="18" charset="0"/>
              </a:rPr>
              <a:t>been prevented or detected and managed </a:t>
            </a:r>
            <a:r>
              <a:rPr lang="en-US" dirty="0">
                <a:latin typeface="Garamond" panose="02020404030301010803" pitchFamily="18" charset="0"/>
              </a:rPr>
              <a:t>before </a:t>
            </a:r>
            <a:r>
              <a:rPr lang="en-US" dirty="0" smtClean="0">
                <a:latin typeface="Garamond" panose="02020404030301010803" pitchFamily="18" charset="0"/>
              </a:rPr>
              <a:t>birth</a:t>
            </a:r>
            <a:endParaRPr lang="en-US" dirty="0">
              <a:latin typeface="Garamond" panose="02020404030301010803" pitchFamily="18" charset="0"/>
            </a:endParaRPr>
          </a:p>
          <a:p>
            <a:r>
              <a:rPr lang="en-US" dirty="0"/>
              <a:t/>
            </a:r>
            <a:br>
              <a:rPr lang="en-US" dirty="0"/>
            </a:br>
            <a:endParaRPr lang="en-US" dirty="0"/>
          </a:p>
        </p:txBody>
      </p:sp>
      <p:sp>
        <p:nvSpPr>
          <p:cNvPr id="2" name="TextBox 1"/>
          <p:cNvSpPr txBox="1"/>
          <p:nvPr/>
        </p:nvSpPr>
        <p:spPr>
          <a:xfrm>
            <a:off x="7239000" y="619180"/>
            <a:ext cx="1805637" cy="492443"/>
          </a:xfrm>
          <a:prstGeom prst="rect">
            <a:avLst/>
          </a:prstGeom>
          <a:noFill/>
        </p:spPr>
        <p:txBody>
          <a:bodyPr wrap="square" rtlCol="0">
            <a:spAutoFit/>
          </a:bodyPr>
          <a:lstStyle/>
          <a:p>
            <a:r>
              <a:rPr lang="en-US" sz="800" b="1" dirty="0">
                <a:solidFill>
                  <a:srgbClr val="FF0000"/>
                </a:solidFill>
                <a:latin typeface="Garamond" panose="02020404030301010803" pitchFamily="18" charset="0"/>
              </a:rPr>
              <a:t>www.undocumentedpatients.org</a:t>
            </a:r>
          </a:p>
          <a:p>
            <a:endParaRPr lang="en-US" dirty="0"/>
          </a:p>
        </p:txBody>
      </p:sp>
    </p:spTree>
    <p:extLst>
      <p:ext uri="{BB962C8B-B14F-4D97-AF65-F5344CB8AC3E}">
        <p14:creationId xmlns:p14="http://schemas.microsoft.com/office/powerpoint/2010/main" val="205699594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05600" y="228600"/>
            <a:ext cx="1962424" cy="390580"/>
          </a:xfrm>
        </p:spPr>
      </p:pic>
      <p:sp>
        <p:nvSpPr>
          <p:cNvPr id="3" name="Title 2"/>
          <p:cNvSpPr>
            <a:spLocks noGrp="1"/>
          </p:cNvSpPr>
          <p:nvPr>
            <p:ph type="title"/>
          </p:nvPr>
        </p:nvSpPr>
        <p:spPr>
          <a:xfrm>
            <a:off x="457200" y="609600"/>
            <a:ext cx="8229600" cy="1143000"/>
          </a:xfrm>
        </p:spPr>
        <p:txBody>
          <a:bodyPr>
            <a:normAutofit/>
          </a:bodyPr>
          <a:lstStyle/>
          <a:p>
            <a:r>
              <a:rPr lang="en-US" sz="2400" dirty="0" smtClean="0">
                <a:solidFill>
                  <a:schemeClr val="tx1"/>
                </a:solidFill>
                <a:effectLst/>
                <a:latin typeface="Garamond" panose="02020404030301010803" pitchFamily="18" charset="0"/>
              </a:rPr>
              <a:t>The Emergency Medical Treatment and Active Labor Act (EMTALA)</a:t>
            </a:r>
            <a:endParaRPr lang="en-US" sz="2400" dirty="0">
              <a:solidFill>
                <a:schemeClr val="tx1"/>
              </a:solidFill>
              <a:effectLst/>
              <a:latin typeface="Garamond" panose="02020404030301010803" pitchFamily="18" charset="0"/>
            </a:endParaRPr>
          </a:p>
        </p:txBody>
      </p:sp>
      <p:sp>
        <p:nvSpPr>
          <p:cNvPr id="6" name="TextBox 5"/>
          <p:cNvSpPr txBox="1"/>
          <p:nvPr/>
        </p:nvSpPr>
        <p:spPr>
          <a:xfrm>
            <a:off x="609600" y="1828800"/>
            <a:ext cx="7696200" cy="4247317"/>
          </a:xfrm>
          <a:prstGeom prst="rect">
            <a:avLst/>
          </a:prstGeom>
          <a:noFill/>
        </p:spPr>
        <p:txBody>
          <a:bodyPr wrap="square" rtlCol="0">
            <a:spAutoFit/>
          </a:bodyPr>
          <a:lstStyle/>
          <a:p>
            <a:r>
              <a:rPr lang="en-US" b="1" dirty="0" smtClean="0">
                <a:latin typeface="Garamond" panose="02020404030301010803" pitchFamily="18" charset="0"/>
              </a:rPr>
              <a:t>EMTALA</a:t>
            </a:r>
            <a:r>
              <a:rPr lang="en-US" dirty="0" smtClean="0">
                <a:latin typeface="Garamond" panose="02020404030301010803" pitchFamily="18" charset="0"/>
              </a:rPr>
              <a:t> prevents hospitals from turning away uninsured patients in need of emergency treatment. </a:t>
            </a:r>
          </a:p>
          <a:p>
            <a:pPr marL="285750" indent="-285750">
              <a:buFont typeface="Wingdings" panose="05000000000000000000" pitchFamily="2" charset="2"/>
              <a:buChar char="v"/>
            </a:pPr>
            <a:endParaRPr lang="en-US" dirty="0">
              <a:latin typeface="Garamond" panose="02020404030301010803" pitchFamily="18" charset="0"/>
            </a:endParaRPr>
          </a:p>
          <a:p>
            <a:pPr marL="285750" indent="-285750">
              <a:buFont typeface="Wingdings" panose="05000000000000000000" pitchFamily="2" charset="2"/>
              <a:buChar char="v"/>
            </a:pPr>
            <a:r>
              <a:rPr lang="en-US" dirty="0" smtClean="0">
                <a:latin typeface="Garamond" panose="02020404030301010803" pitchFamily="18" charset="0"/>
              </a:rPr>
              <a:t>EMTALA encompasses labor and delivery. Most “emergency” health are services used by undocumented immigrants are related to childbirth. </a:t>
            </a:r>
          </a:p>
          <a:p>
            <a:pPr marL="285750" indent="-285750">
              <a:buFont typeface="Wingdings" panose="05000000000000000000" pitchFamily="2" charset="2"/>
              <a:buChar char="v"/>
            </a:pPr>
            <a:endParaRPr lang="en-US" dirty="0">
              <a:latin typeface="Garamond" panose="02020404030301010803" pitchFamily="18" charset="0"/>
            </a:endParaRPr>
          </a:p>
          <a:p>
            <a:pPr marL="285750" indent="-285750">
              <a:buFont typeface="Wingdings" panose="05000000000000000000" pitchFamily="2" charset="2"/>
              <a:buChar char="v"/>
            </a:pPr>
            <a:r>
              <a:rPr lang="en-US" dirty="0" smtClean="0">
                <a:latin typeface="Garamond" panose="02020404030301010803" pitchFamily="18" charset="0"/>
              </a:rPr>
              <a:t>State-level emergency Medicaid programs provide some reimbursement to hospitals for treatment provided under EMTALA [6-8]. Undocumented immigrants may account for 99% of Emergency Medicaid expenditures in some states; approximately 80% of these costs relate to childbirth or to complications in pregnancy and labor. </a:t>
            </a:r>
          </a:p>
          <a:p>
            <a:pPr marL="285750" indent="-285750">
              <a:buFont typeface="Wingdings" panose="05000000000000000000" pitchFamily="2" charset="2"/>
              <a:buChar char="v"/>
            </a:pPr>
            <a:endParaRPr lang="en-US" dirty="0">
              <a:latin typeface="Garamond" panose="02020404030301010803" pitchFamily="18" charset="0"/>
            </a:endParaRPr>
          </a:p>
          <a:p>
            <a:r>
              <a:rPr lang="en-US" dirty="0" smtClean="0">
                <a:latin typeface="Garamond" panose="02020404030301010803" pitchFamily="18" charset="0"/>
              </a:rPr>
              <a:t>EMTALA is designed for emergent conditions. It is not a mechanism for access to routine prenatal care that could prevent or monitor pregnancy-related complications [8].</a:t>
            </a:r>
          </a:p>
        </p:txBody>
      </p:sp>
      <p:sp>
        <p:nvSpPr>
          <p:cNvPr id="2" name="TextBox 1"/>
          <p:cNvSpPr txBox="1"/>
          <p:nvPr/>
        </p:nvSpPr>
        <p:spPr>
          <a:xfrm>
            <a:off x="6934200" y="609600"/>
            <a:ext cx="1981200" cy="492443"/>
          </a:xfrm>
          <a:prstGeom prst="rect">
            <a:avLst/>
          </a:prstGeom>
          <a:noFill/>
        </p:spPr>
        <p:txBody>
          <a:bodyPr wrap="square" rtlCol="0">
            <a:spAutoFit/>
          </a:bodyPr>
          <a:lstStyle/>
          <a:p>
            <a:r>
              <a:rPr lang="en-US" sz="800" b="1" dirty="0">
                <a:solidFill>
                  <a:srgbClr val="FF0000"/>
                </a:solidFill>
                <a:latin typeface="Garamond" panose="02020404030301010803" pitchFamily="18" charset="0"/>
              </a:rPr>
              <a:t>www.undocumentedpatients.org</a:t>
            </a:r>
          </a:p>
          <a:p>
            <a:endParaRPr lang="en-US" dirty="0"/>
          </a:p>
        </p:txBody>
      </p:sp>
    </p:spTree>
    <p:extLst>
      <p:ext uri="{BB962C8B-B14F-4D97-AF65-F5344CB8AC3E}">
        <p14:creationId xmlns:p14="http://schemas.microsoft.com/office/powerpoint/2010/main" val="18699320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398083" y="609600"/>
            <a:ext cx="8229600" cy="1165022"/>
          </a:xfrm>
        </p:spPr>
        <p:txBody>
          <a:bodyPr>
            <a:normAutofit/>
          </a:bodyPr>
          <a:lstStyle/>
          <a:p>
            <a:pPr marL="109728" indent="0">
              <a:buNone/>
            </a:pPr>
            <a:r>
              <a:rPr lang="en-US" sz="3200" dirty="0" smtClean="0">
                <a:latin typeface="Garamond" panose="02020404030301010803" pitchFamily="18" charset="0"/>
              </a:rPr>
              <a:t>State and local policy provisions covering prenatal care for undocumented immigrants</a:t>
            </a:r>
          </a:p>
          <a:p>
            <a:pPr marL="109728" indent="0">
              <a:buNone/>
            </a:pPr>
            <a:endParaRPr lang="en-US" sz="3200" b="1" dirty="0">
              <a:latin typeface="Garamond" panose="02020404030301010803" pitchFamily="18" charset="0"/>
            </a:endParaRPr>
          </a:p>
          <a:p>
            <a:pPr>
              <a:buFont typeface="Wingdings" panose="05000000000000000000" pitchFamily="2" charset="2"/>
              <a:buChar char="v"/>
            </a:pPr>
            <a:endParaRPr lang="en-US" sz="1800" b="1" dirty="0">
              <a:latin typeface="Garamond" panose="02020404030301010803" pitchFamily="18" charset="0"/>
            </a:endParaRPr>
          </a:p>
        </p:txBody>
      </p:sp>
      <p:pic>
        <p:nvPicPr>
          <p:cNvPr id="6" name="Picture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65259" y="152400"/>
            <a:ext cx="1962424" cy="390580"/>
          </a:xfrm>
          <a:prstGeom prst="rect">
            <a:avLst/>
          </a:prstGeom>
        </p:spPr>
      </p:pic>
      <p:sp>
        <p:nvSpPr>
          <p:cNvPr id="2" name="TextBox 1"/>
          <p:cNvSpPr txBox="1"/>
          <p:nvPr/>
        </p:nvSpPr>
        <p:spPr>
          <a:xfrm>
            <a:off x="6934200" y="542980"/>
            <a:ext cx="1962424" cy="492443"/>
          </a:xfrm>
          <a:prstGeom prst="rect">
            <a:avLst/>
          </a:prstGeom>
          <a:noFill/>
        </p:spPr>
        <p:txBody>
          <a:bodyPr wrap="square" rtlCol="0">
            <a:spAutoFit/>
          </a:bodyPr>
          <a:lstStyle/>
          <a:p>
            <a:r>
              <a:rPr lang="en-US" sz="800" b="1" dirty="0">
                <a:solidFill>
                  <a:srgbClr val="FF0000"/>
                </a:solidFill>
                <a:latin typeface="Garamond" panose="02020404030301010803" pitchFamily="18" charset="0"/>
              </a:rPr>
              <a:t>www.undocumentedpatients.org</a:t>
            </a:r>
          </a:p>
          <a:p>
            <a:endParaRPr lang="en-US" dirty="0"/>
          </a:p>
        </p:txBody>
      </p:sp>
      <p:sp>
        <p:nvSpPr>
          <p:cNvPr id="3" name="TextBox 2"/>
          <p:cNvSpPr txBox="1"/>
          <p:nvPr/>
        </p:nvSpPr>
        <p:spPr>
          <a:xfrm>
            <a:off x="609600" y="1905000"/>
            <a:ext cx="8018083" cy="4801315"/>
          </a:xfrm>
          <a:prstGeom prst="rect">
            <a:avLst/>
          </a:prstGeom>
          <a:noFill/>
        </p:spPr>
        <p:txBody>
          <a:bodyPr wrap="square" rtlCol="0">
            <a:spAutoFit/>
          </a:bodyPr>
          <a:lstStyle/>
          <a:p>
            <a:pPr marL="285750" indent="-285750">
              <a:buFont typeface="Wingdings" panose="05000000000000000000" pitchFamily="2" charset="2"/>
              <a:buChar char="v"/>
              <a:defRPr/>
            </a:pPr>
            <a:r>
              <a:rPr lang="en-US" dirty="0">
                <a:latin typeface="Garamond" panose="02020404030301010803" pitchFamily="18" charset="0"/>
              </a:rPr>
              <a:t>Most states provide some access to prenatal care for undocumented immigrants through </a:t>
            </a:r>
            <a:r>
              <a:rPr lang="en-US" dirty="0" smtClean="0">
                <a:latin typeface="Garamond" panose="02020404030301010803" pitchFamily="18" charset="0"/>
              </a:rPr>
              <a:t>state funded </a:t>
            </a:r>
            <a:r>
              <a:rPr lang="en-US" dirty="0">
                <a:latin typeface="Garamond" panose="02020404030301010803" pitchFamily="18" charset="0"/>
              </a:rPr>
              <a:t>policy mechanisms such as Medicaid</a:t>
            </a:r>
            <a:r>
              <a:rPr lang="en-US" dirty="0" smtClean="0">
                <a:latin typeface="Garamond" panose="02020404030301010803" pitchFamily="18" charset="0"/>
              </a:rPr>
              <a:t>.</a:t>
            </a:r>
            <a:endParaRPr lang="en-US" dirty="0">
              <a:latin typeface="Garamond" panose="02020404030301010803" pitchFamily="18" charset="0"/>
            </a:endParaRPr>
          </a:p>
          <a:p>
            <a:endParaRPr lang="en-US" dirty="0"/>
          </a:p>
          <a:p>
            <a:pPr marL="285750" indent="-285750">
              <a:buFont typeface="Wingdings" panose="05000000000000000000" pitchFamily="2" charset="2"/>
              <a:buChar char="v"/>
              <a:defRPr/>
            </a:pPr>
            <a:r>
              <a:rPr lang="en-US" dirty="0">
                <a:latin typeface="Garamond" panose="02020404030301010803" pitchFamily="18" charset="0"/>
              </a:rPr>
              <a:t>Some states explicitly exclude undocumented immigrants from coverage for prenatal care. The scope of services and length of coverage for prenatal care varies from state to state; </a:t>
            </a:r>
            <a:r>
              <a:rPr lang="en-US" dirty="0" smtClean="0">
                <a:latin typeface="Garamond" panose="02020404030301010803" pitchFamily="18" charset="0"/>
              </a:rPr>
              <a:t>local level </a:t>
            </a:r>
            <a:r>
              <a:rPr lang="en-US" dirty="0">
                <a:latin typeface="Garamond" panose="02020404030301010803" pitchFamily="18" charset="0"/>
              </a:rPr>
              <a:t>provisions also vary. </a:t>
            </a:r>
            <a:endParaRPr lang="en-US" dirty="0" smtClean="0">
              <a:latin typeface="Garamond" panose="02020404030301010803" pitchFamily="18" charset="0"/>
            </a:endParaRPr>
          </a:p>
          <a:p>
            <a:pPr marL="285750" indent="-285750">
              <a:buFont typeface="Wingdings" panose="05000000000000000000" pitchFamily="2" charset="2"/>
              <a:buChar char="v"/>
              <a:defRPr/>
            </a:pPr>
            <a:endParaRPr lang="en-US" dirty="0">
              <a:latin typeface="Garamond" panose="02020404030301010803" pitchFamily="18" charset="0"/>
            </a:endParaRPr>
          </a:p>
          <a:p>
            <a:pPr marL="285750" indent="-285750">
              <a:buFont typeface="Wingdings" panose="05000000000000000000" pitchFamily="2" charset="2"/>
              <a:buChar char="v"/>
              <a:defRPr/>
            </a:pPr>
            <a:r>
              <a:rPr lang="en-US" dirty="0">
                <a:latin typeface="Garamond" panose="02020404030301010803" pitchFamily="18" charset="0"/>
              </a:rPr>
              <a:t>Health care professionals should know current policy concerning access to prenatal care in the state where they practice. </a:t>
            </a:r>
            <a:r>
              <a:rPr lang="en-US" dirty="0" smtClean="0">
                <a:latin typeface="Garamond" panose="02020404030301010803" pitchFamily="18" charset="0"/>
              </a:rPr>
              <a:t>In their role as </a:t>
            </a:r>
            <a:r>
              <a:rPr lang="en-US" dirty="0">
                <a:latin typeface="Garamond" panose="02020404030301010803" pitchFamily="18" charset="0"/>
              </a:rPr>
              <a:t>advocates, they should </a:t>
            </a:r>
            <a:r>
              <a:rPr lang="en-US" dirty="0" smtClean="0">
                <a:latin typeface="Garamond" panose="02020404030301010803" pitchFamily="18" charset="0"/>
              </a:rPr>
              <a:t>also </a:t>
            </a:r>
            <a:r>
              <a:rPr lang="en-US" dirty="0">
                <a:latin typeface="Garamond" panose="02020404030301010803" pitchFamily="18" charset="0"/>
              </a:rPr>
              <a:t>be aware of policy </a:t>
            </a:r>
            <a:r>
              <a:rPr lang="en-US" dirty="0" smtClean="0">
                <a:latin typeface="Garamond" panose="02020404030301010803" pitchFamily="18" charset="0"/>
              </a:rPr>
              <a:t>mechanisms used in other states </a:t>
            </a:r>
            <a:r>
              <a:rPr lang="en-US" dirty="0">
                <a:latin typeface="Garamond" panose="02020404030301010803" pitchFamily="18" charset="0"/>
              </a:rPr>
              <a:t>that </a:t>
            </a:r>
            <a:r>
              <a:rPr lang="en-US" dirty="0" smtClean="0">
                <a:latin typeface="Garamond" panose="02020404030301010803" pitchFamily="18" charset="0"/>
              </a:rPr>
              <a:t>could potentially </a:t>
            </a:r>
            <a:r>
              <a:rPr lang="en-US" dirty="0">
                <a:latin typeface="Garamond" panose="02020404030301010803" pitchFamily="18" charset="0"/>
              </a:rPr>
              <a:t>expand access to </a:t>
            </a:r>
            <a:r>
              <a:rPr lang="en-US" dirty="0" smtClean="0">
                <a:latin typeface="Garamond" panose="02020404030301010803" pitchFamily="18" charset="0"/>
              </a:rPr>
              <a:t>care in their state.</a:t>
            </a:r>
            <a:endParaRPr lang="en-US" dirty="0">
              <a:latin typeface="Garamond" panose="02020404030301010803" pitchFamily="18" charset="0"/>
            </a:endParaRPr>
          </a:p>
          <a:p>
            <a:pPr>
              <a:defRPr/>
            </a:pPr>
            <a:endParaRPr lang="en-US" b="1" dirty="0">
              <a:latin typeface="Garamond" panose="02020404030301010803" pitchFamily="18" charset="0"/>
            </a:endParaRPr>
          </a:p>
          <a:p>
            <a:endParaRPr lang="en-US" dirty="0"/>
          </a:p>
          <a:p>
            <a:pPr marL="285750" indent="-285750">
              <a:buFont typeface="Wingdings" panose="05000000000000000000" pitchFamily="2" charset="2"/>
              <a:buChar char="v"/>
              <a:defRPr/>
            </a:pPr>
            <a:endParaRPr lang="en-US" b="1" dirty="0">
              <a:latin typeface="Garamond" panose="02020404030301010803" pitchFamily="18" charset="0"/>
            </a:endParaRPr>
          </a:p>
          <a:p>
            <a:pPr marL="285750" indent="-285750">
              <a:buFont typeface="Wingdings" panose="05000000000000000000" pitchFamily="2" charset="2"/>
              <a:buChar char="v"/>
              <a:defRPr/>
            </a:pPr>
            <a:endParaRPr lang="en-US" b="1" dirty="0">
              <a:latin typeface="Garamond" panose="02020404030301010803" pitchFamily="18" charset="0"/>
            </a:endParaRPr>
          </a:p>
          <a:p>
            <a:endParaRPr lang="en-US" dirty="0"/>
          </a:p>
          <a:p>
            <a:pPr marL="285750" indent="-285750">
              <a:buFont typeface="Wingdings" panose="05000000000000000000" pitchFamily="2" charset="2"/>
              <a:buChar char="v"/>
            </a:pPr>
            <a:endParaRPr lang="en-US" dirty="0"/>
          </a:p>
        </p:txBody>
      </p:sp>
    </p:spTree>
    <p:extLst>
      <p:ext uri="{BB962C8B-B14F-4D97-AF65-F5344CB8AC3E}">
        <p14:creationId xmlns:p14="http://schemas.microsoft.com/office/powerpoint/2010/main" val="23391091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solidFill>
                  <a:schemeClr val="tx1"/>
                </a:solidFill>
                <a:effectLst/>
                <a:latin typeface="Garamond" panose="02020404030301010803" pitchFamily="18" charset="0"/>
              </a:rPr>
              <a:t>CHIP Unborn Child Option</a:t>
            </a:r>
            <a:endParaRPr lang="en-US" dirty="0">
              <a:solidFill>
                <a:schemeClr val="tx1"/>
              </a:solidFill>
              <a:effectLst/>
              <a:latin typeface="Garamond" panose="02020404030301010803" pitchFamily="18" charset="0"/>
            </a:endParaRPr>
          </a:p>
        </p:txBody>
      </p:sp>
      <p:sp>
        <p:nvSpPr>
          <p:cNvPr id="4" name="TextBox 3"/>
          <p:cNvSpPr txBox="1"/>
          <p:nvPr/>
        </p:nvSpPr>
        <p:spPr>
          <a:xfrm>
            <a:off x="609600" y="1371600"/>
            <a:ext cx="7772400" cy="3970318"/>
          </a:xfrm>
          <a:prstGeom prst="rect">
            <a:avLst/>
          </a:prstGeom>
          <a:noFill/>
        </p:spPr>
        <p:txBody>
          <a:bodyPr wrap="square" rtlCol="0">
            <a:spAutoFit/>
          </a:bodyPr>
          <a:lstStyle/>
          <a:p>
            <a:r>
              <a:rPr lang="en-US" dirty="0" smtClean="0">
                <a:latin typeface="Garamond" panose="02020404030301010803" pitchFamily="18" charset="0"/>
              </a:rPr>
              <a:t>As of September 2014, </a:t>
            </a:r>
            <a:r>
              <a:rPr lang="en-US" b="1" dirty="0" smtClean="0">
                <a:latin typeface="Garamond" panose="02020404030301010803" pitchFamily="18" charset="0"/>
              </a:rPr>
              <a:t>16 states </a:t>
            </a:r>
            <a:r>
              <a:rPr lang="en-US" dirty="0" smtClean="0">
                <a:latin typeface="Garamond" panose="02020404030301010803" pitchFamily="18" charset="0"/>
              </a:rPr>
              <a:t>had implemented a State Plan Amendment (SPA) to the </a:t>
            </a:r>
            <a:r>
              <a:rPr lang="en-US" b="1" dirty="0" smtClean="0">
                <a:latin typeface="Garamond" panose="02020404030301010803" pitchFamily="18" charset="0"/>
              </a:rPr>
              <a:t>Children’s Health Insurance Program (CHIP), </a:t>
            </a:r>
            <a:r>
              <a:rPr lang="en-US" dirty="0" smtClean="0">
                <a:latin typeface="Garamond" panose="02020404030301010803" pitchFamily="18" charset="0"/>
              </a:rPr>
              <a:t>which is jointly supported by federal and state funds.  An unborn child may be considered a “target low-income child” who is eligible for this program.</a:t>
            </a:r>
          </a:p>
          <a:p>
            <a:pPr marL="285750" indent="-285750">
              <a:buFont typeface="Wingdings" panose="05000000000000000000" pitchFamily="2" charset="2"/>
              <a:buChar char="v"/>
            </a:pPr>
            <a:endParaRPr lang="en-US" dirty="0">
              <a:latin typeface="Garamond" panose="02020404030301010803" pitchFamily="18" charset="0"/>
            </a:endParaRPr>
          </a:p>
          <a:p>
            <a:pPr marL="285750" indent="-285750">
              <a:buFont typeface="Wingdings" panose="05000000000000000000" pitchFamily="2" charset="2"/>
              <a:buChar char="v"/>
            </a:pPr>
            <a:r>
              <a:rPr lang="en-US" dirty="0" smtClean="0">
                <a:latin typeface="Garamond" panose="02020404030301010803" pitchFamily="18" charset="0"/>
              </a:rPr>
              <a:t>This provision would enable an undocumented immigrant to enroll her unborn child in the program so she can obtain coverage for prenatal care and labor and delivery services [11]. </a:t>
            </a:r>
          </a:p>
          <a:p>
            <a:pPr marL="285750" indent="-285750">
              <a:buFont typeface="Wingdings" panose="05000000000000000000" pitchFamily="2" charset="2"/>
              <a:buChar char="v"/>
            </a:pPr>
            <a:endParaRPr lang="en-US" dirty="0">
              <a:latin typeface="Garamond" panose="02020404030301010803" pitchFamily="18" charset="0"/>
            </a:endParaRPr>
          </a:p>
          <a:p>
            <a:pPr marL="285750" indent="-285750">
              <a:buFont typeface="Wingdings" panose="05000000000000000000" pitchFamily="2" charset="2"/>
              <a:buChar char="v"/>
            </a:pPr>
            <a:r>
              <a:rPr lang="en-US" dirty="0" smtClean="0">
                <a:latin typeface="Garamond" panose="02020404030301010803" pitchFamily="18" charset="0"/>
              </a:rPr>
              <a:t>Under this provision, pregnancy-related services such as prenatal vitamins and ultrasounds may be covered but services perceived as unrelated to pregnancy may not be covered.  </a:t>
            </a:r>
          </a:p>
          <a:p>
            <a:pPr marL="285750" indent="-285750">
              <a:buFont typeface="Wingdings" panose="05000000000000000000" pitchFamily="2" charset="2"/>
              <a:buChar char="v"/>
            </a:pPr>
            <a:endParaRPr lang="en-US" dirty="0">
              <a:latin typeface="Garamond" panose="02020404030301010803" pitchFamily="18" charset="0"/>
            </a:endParaRPr>
          </a:p>
          <a:p>
            <a:pPr marL="285750" indent="-285750">
              <a:buFont typeface="Wingdings" panose="05000000000000000000" pitchFamily="2" charset="2"/>
              <a:buChar char="v"/>
            </a:pPr>
            <a:endParaRPr lang="en-US" dirty="0">
              <a:latin typeface="Garamond" panose="02020404030301010803" pitchFamily="18" charset="0"/>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420316" y="152400"/>
            <a:ext cx="1962424" cy="390580"/>
          </a:xfrm>
          <a:prstGeom prst="rect">
            <a:avLst/>
          </a:prstGeom>
        </p:spPr>
      </p:pic>
      <p:sp>
        <p:nvSpPr>
          <p:cNvPr id="2" name="TextBox 1"/>
          <p:cNvSpPr txBox="1"/>
          <p:nvPr/>
        </p:nvSpPr>
        <p:spPr>
          <a:xfrm>
            <a:off x="6629400" y="528107"/>
            <a:ext cx="1962424" cy="492443"/>
          </a:xfrm>
          <a:prstGeom prst="rect">
            <a:avLst/>
          </a:prstGeom>
          <a:noFill/>
        </p:spPr>
        <p:txBody>
          <a:bodyPr wrap="square" rtlCol="0">
            <a:spAutoFit/>
          </a:bodyPr>
          <a:lstStyle/>
          <a:p>
            <a:r>
              <a:rPr lang="en-US" sz="800" b="1" dirty="0">
                <a:solidFill>
                  <a:srgbClr val="FF0000"/>
                </a:solidFill>
                <a:latin typeface="Garamond" panose="02020404030301010803" pitchFamily="18" charset="0"/>
              </a:rPr>
              <a:t>www.undocumentedpatients.org</a:t>
            </a:r>
          </a:p>
          <a:p>
            <a:endParaRPr lang="en-US" dirty="0"/>
          </a:p>
        </p:txBody>
      </p:sp>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334000" y="4648200"/>
            <a:ext cx="3200400" cy="1946384"/>
          </a:xfrm>
          <a:prstGeom prst="rect">
            <a:avLst/>
          </a:prstGeom>
        </p:spPr>
      </p:pic>
      <p:cxnSp>
        <p:nvCxnSpPr>
          <p:cNvPr id="8" name="Elbow Connector 7"/>
          <p:cNvCxnSpPr/>
          <p:nvPr/>
        </p:nvCxnSpPr>
        <p:spPr>
          <a:xfrm>
            <a:off x="4114800" y="5486400"/>
            <a:ext cx="914400" cy="6096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990600" y="4953000"/>
            <a:ext cx="3124200" cy="861774"/>
          </a:xfrm>
          <a:prstGeom prst="rect">
            <a:avLst/>
          </a:prstGeom>
          <a:noFill/>
        </p:spPr>
        <p:txBody>
          <a:bodyPr wrap="square" rtlCol="0">
            <a:spAutoFit/>
          </a:bodyPr>
          <a:lstStyle/>
          <a:p>
            <a:r>
              <a:rPr lang="en-US" sz="1400" b="1" dirty="0" smtClean="0">
                <a:latin typeface="Garamond" panose="02020404030301010803" pitchFamily="18" charset="0"/>
              </a:rPr>
              <a:t>For state-by-state detail, see chart: </a:t>
            </a:r>
            <a:r>
              <a:rPr lang="en-US" sz="1200" b="1" dirty="0" smtClean="0">
                <a:latin typeface="Garamond" panose="02020404030301010803" pitchFamily="18" charset="0"/>
                <a:hlinkClick r:id="rId5"/>
              </a:rPr>
              <a:t>http</a:t>
            </a:r>
            <a:r>
              <a:rPr lang="en-US" sz="1200" b="1" dirty="0">
                <a:latin typeface="Garamond" panose="02020404030301010803" pitchFamily="18" charset="0"/>
                <a:hlinkClick r:id="rId5"/>
              </a:rPr>
              <a:t>://</a:t>
            </a:r>
            <a:r>
              <a:rPr lang="en-US" sz="1200" b="1" dirty="0" smtClean="0">
                <a:latin typeface="Garamond" panose="02020404030301010803" pitchFamily="18" charset="0"/>
                <a:hlinkClick r:id="rId5"/>
              </a:rPr>
              <a:t>www.undocumentedpatients.org/wp-content/uploads/2014/09/Access-to-Prenatal-Care-Chart.pdf</a:t>
            </a:r>
            <a:r>
              <a:rPr lang="en-US" sz="1200" b="1" dirty="0" smtClean="0">
                <a:latin typeface="Garamond" panose="02020404030301010803" pitchFamily="18" charset="0"/>
              </a:rPr>
              <a:t> </a:t>
            </a:r>
            <a:endParaRPr lang="en-US" sz="1200" b="1" dirty="0">
              <a:latin typeface="Garamond" panose="02020404030301010803" pitchFamily="18" charset="0"/>
            </a:endParaRPr>
          </a:p>
        </p:txBody>
      </p:sp>
    </p:spTree>
    <p:extLst>
      <p:ext uri="{BB962C8B-B14F-4D97-AF65-F5344CB8AC3E}">
        <p14:creationId xmlns:p14="http://schemas.microsoft.com/office/powerpoint/2010/main" val="212593847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solidFill>
                  <a:schemeClr val="tx1"/>
                </a:solidFill>
                <a:effectLst/>
                <a:latin typeface="Garamond" panose="02020404030301010803" pitchFamily="18" charset="0"/>
              </a:rPr>
              <a:t>Presumptive Eligibility for Medicaid (PE) </a:t>
            </a:r>
            <a:endParaRPr lang="en-US" sz="3200" dirty="0">
              <a:solidFill>
                <a:schemeClr val="tx1"/>
              </a:solidFill>
              <a:effectLst/>
              <a:latin typeface="Garamond" panose="02020404030301010803" pitchFamily="18"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29400" y="152400"/>
            <a:ext cx="1962424" cy="390580"/>
          </a:xfrm>
          <a:prstGeom prst="rect">
            <a:avLst/>
          </a:prstGeom>
        </p:spPr>
      </p:pic>
      <p:sp>
        <p:nvSpPr>
          <p:cNvPr id="5" name="TextBox 4"/>
          <p:cNvSpPr txBox="1"/>
          <p:nvPr/>
        </p:nvSpPr>
        <p:spPr>
          <a:xfrm>
            <a:off x="448322" y="1219200"/>
            <a:ext cx="8229600" cy="3785652"/>
          </a:xfrm>
          <a:prstGeom prst="rect">
            <a:avLst/>
          </a:prstGeom>
          <a:noFill/>
        </p:spPr>
        <p:txBody>
          <a:bodyPr wrap="square" rtlCol="0">
            <a:spAutoFit/>
          </a:bodyPr>
          <a:lstStyle/>
          <a:p>
            <a:r>
              <a:rPr lang="en-US" sz="1600" b="1" dirty="0" smtClean="0">
                <a:latin typeface="Garamond" panose="02020404030301010803" pitchFamily="18" charset="0"/>
              </a:rPr>
              <a:t>Presumptive eligibility </a:t>
            </a:r>
            <a:r>
              <a:rPr lang="en-US" sz="1600" dirty="0" smtClean="0">
                <a:latin typeface="Garamond" panose="02020404030301010803" pitchFamily="18" charset="0"/>
              </a:rPr>
              <a:t>(PE) is a state-level mechanism that enables pregnant women to obtain immediate temporary Medicaid coverage without having to wait for a Medicaid application to be processed.  As of September 2014, PE was available in </a:t>
            </a:r>
            <a:r>
              <a:rPr lang="en-US" sz="1600" b="1" dirty="0" smtClean="0">
                <a:latin typeface="Garamond" panose="02020404030301010803" pitchFamily="18" charset="0"/>
              </a:rPr>
              <a:t>30 states</a:t>
            </a:r>
            <a:r>
              <a:rPr lang="en-US" sz="1600" dirty="0" smtClean="0">
                <a:latin typeface="Garamond" panose="02020404030301010803" pitchFamily="18" charset="0"/>
              </a:rPr>
              <a:t>, </a:t>
            </a:r>
            <a:r>
              <a:rPr lang="en-US" sz="1600" b="1" dirty="0" smtClean="0">
                <a:latin typeface="Garamond" panose="02020404030301010803" pitchFamily="18" charset="0"/>
              </a:rPr>
              <a:t>13</a:t>
            </a:r>
            <a:r>
              <a:rPr lang="en-US" sz="1600" dirty="0" smtClean="0">
                <a:latin typeface="Garamond" panose="02020404030301010803" pitchFamily="18" charset="0"/>
              </a:rPr>
              <a:t> of which explicitly restrict access to women with legal immigration status. </a:t>
            </a:r>
          </a:p>
          <a:p>
            <a:pPr marL="285750" indent="-285750">
              <a:buFont typeface="Wingdings" panose="05000000000000000000" pitchFamily="2" charset="2"/>
              <a:buChar char="v"/>
            </a:pPr>
            <a:endParaRPr lang="en-US" sz="1600" dirty="0">
              <a:latin typeface="Garamond" panose="02020404030301010803" pitchFamily="18" charset="0"/>
            </a:endParaRPr>
          </a:p>
          <a:p>
            <a:pPr marL="285750" indent="-285750">
              <a:buFont typeface="Wingdings" panose="05000000000000000000" pitchFamily="2" charset="2"/>
              <a:buChar char="v"/>
            </a:pPr>
            <a:r>
              <a:rPr lang="en-US" sz="1600" dirty="0" smtClean="0">
                <a:latin typeface="Garamond" panose="02020404030301010803" pitchFamily="18" charset="0"/>
              </a:rPr>
              <a:t>Physicians who are “qualified providers” of Medicaid services and eligible to determine PE based on a patient’s self-reported income can provide Medicaid-funded care to any pregnant woman whose self-reported income meets that state’s eligibility threshold. </a:t>
            </a:r>
          </a:p>
          <a:p>
            <a:pPr marL="285750" indent="-285750">
              <a:buFont typeface="Wingdings" panose="05000000000000000000" pitchFamily="2" charset="2"/>
              <a:buChar char="v"/>
            </a:pPr>
            <a:endParaRPr lang="en-US" sz="1600" dirty="0">
              <a:latin typeface="Garamond" panose="02020404030301010803" pitchFamily="18" charset="0"/>
            </a:endParaRPr>
          </a:p>
          <a:p>
            <a:pPr marL="285750" indent="-285750">
              <a:buFont typeface="Wingdings" panose="05000000000000000000" pitchFamily="2" charset="2"/>
              <a:buChar char="v"/>
            </a:pPr>
            <a:r>
              <a:rPr lang="en-US" sz="1600" dirty="0" smtClean="0">
                <a:latin typeface="Garamond" panose="02020404030301010803" pitchFamily="18" charset="0"/>
              </a:rPr>
              <a:t>During the time-limited PE period, women are expected but not required to submit an application for regular Medicaid coverage. PE coverage typically lasts two months, or until a decision approving the applicant for Medicaid is made. </a:t>
            </a:r>
          </a:p>
          <a:p>
            <a:pPr marL="285750" indent="-285750">
              <a:buFont typeface="Wingdings" panose="05000000000000000000" pitchFamily="2" charset="2"/>
              <a:buChar char="v"/>
            </a:pPr>
            <a:endParaRPr lang="en-US" sz="1600" dirty="0">
              <a:latin typeface="Garamond" panose="02020404030301010803" pitchFamily="18" charset="0"/>
            </a:endParaRPr>
          </a:p>
          <a:p>
            <a:pPr marL="285750" indent="-285750">
              <a:buFont typeface="Wingdings" panose="05000000000000000000" pitchFamily="2" charset="2"/>
              <a:buChar char="v"/>
            </a:pPr>
            <a:r>
              <a:rPr lang="en-US" sz="1600" dirty="0" smtClean="0">
                <a:latin typeface="Garamond" panose="02020404030301010803" pitchFamily="18" charset="0"/>
              </a:rPr>
              <a:t>The scope of services covered under PE differs by state; some states cover only ambulatory prenatal care, while others cover the full Medicaid scope of services.  </a:t>
            </a: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77522" y="5004852"/>
            <a:ext cx="3200400" cy="158803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Elbow Connector 6"/>
          <p:cNvCxnSpPr/>
          <p:nvPr/>
        </p:nvCxnSpPr>
        <p:spPr>
          <a:xfrm>
            <a:off x="4800600" y="5947434"/>
            <a:ext cx="658993" cy="308635"/>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1981200" y="5181600"/>
            <a:ext cx="2971800" cy="1046440"/>
          </a:xfrm>
          <a:prstGeom prst="rect">
            <a:avLst/>
          </a:prstGeom>
          <a:noFill/>
        </p:spPr>
        <p:txBody>
          <a:bodyPr wrap="square" rtlCol="0">
            <a:spAutoFit/>
          </a:bodyPr>
          <a:lstStyle/>
          <a:p>
            <a:r>
              <a:rPr lang="en-US" sz="1400" b="1" dirty="0">
                <a:latin typeface="Garamond" panose="02020404030301010803" pitchFamily="18" charset="0"/>
              </a:rPr>
              <a:t>For state</a:t>
            </a:r>
            <a:r>
              <a:rPr lang="en-US" sz="1400" b="1" dirty="0" smtClean="0">
                <a:latin typeface="Garamond" panose="02020404030301010803" pitchFamily="18" charset="0"/>
              </a:rPr>
              <a:t>-by-state detail, see chart: </a:t>
            </a:r>
            <a:r>
              <a:rPr lang="en-US" sz="1200" b="1" dirty="0">
                <a:latin typeface="Garamond" panose="02020404030301010803" pitchFamily="18" charset="0"/>
                <a:hlinkClick r:id="rId5"/>
              </a:rPr>
              <a:t>http://www.undocumentedpatients.org/wp-content/uploads/2014/09/Access-to-Prenatal-Care-Chart.pdf</a:t>
            </a:r>
            <a:r>
              <a:rPr lang="en-US" sz="1200" b="1" dirty="0">
                <a:latin typeface="Garamond" panose="02020404030301010803" pitchFamily="18" charset="0"/>
              </a:rPr>
              <a:t> </a:t>
            </a:r>
          </a:p>
          <a:p>
            <a:endParaRPr lang="en-US" sz="1200" dirty="0"/>
          </a:p>
        </p:txBody>
      </p:sp>
    </p:spTree>
    <p:extLst>
      <p:ext uri="{BB962C8B-B14F-4D97-AF65-F5344CB8AC3E}">
        <p14:creationId xmlns:p14="http://schemas.microsoft.com/office/powerpoint/2010/main" val="61608676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200" dirty="0" smtClean="0">
                <a:solidFill>
                  <a:schemeClr val="tx1"/>
                </a:solidFill>
                <a:effectLst/>
                <a:latin typeface="Garamond" panose="02020404030301010803" pitchFamily="18" charset="0"/>
              </a:rPr>
              <a:t>Other state-level policy mechanisms</a:t>
            </a:r>
            <a:endParaRPr lang="en-US" sz="3200" dirty="0">
              <a:solidFill>
                <a:schemeClr val="tx1"/>
              </a:solidFill>
              <a:effectLst/>
              <a:latin typeface="Garamond" panose="02020404030301010803" pitchFamily="18" charset="0"/>
            </a:endParaRPr>
          </a:p>
        </p:txBody>
      </p:sp>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05600" y="152400"/>
            <a:ext cx="1962424" cy="390580"/>
          </a:xfrm>
          <a:prstGeom prst="rect">
            <a:avLst/>
          </a:prstGeom>
        </p:spPr>
      </p:pic>
      <p:sp>
        <p:nvSpPr>
          <p:cNvPr id="5" name="TextBox 4"/>
          <p:cNvSpPr txBox="1"/>
          <p:nvPr/>
        </p:nvSpPr>
        <p:spPr>
          <a:xfrm>
            <a:off x="609600" y="1371600"/>
            <a:ext cx="7772400" cy="4154984"/>
          </a:xfrm>
          <a:prstGeom prst="rect">
            <a:avLst/>
          </a:prstGeom>
          <a:noFill/>
        </p:spPr>
        <p:txBody>
          <a:bodyPr wrap="square" rtlCol="0">
            <a:spAutoFit/>
          </a:bodyPr>
          <a:lstStyle/>
          <a:p>
            <a:r>
              <a:rPr lang="en-US" sz="1400" dirty="0" smtClean="0">
                <a:latin typeface="Garamond" panose="02020404030301010803" pitchFamily="18" charset="0"/>
              </a:rPr>
              <a:t>Expanding eligibility for safety-net health insurance programs to include coverage for low-income pregnant women regardless of immigration status is another way that some states provide coverage for prenatal care to undocumented immigrants: </a:t>
            </a:r>
            <a:r>
              <a:rPr lang="en-US" sz="1400" dirty="0">
                <a:latin typeface="Garamond" panose="02020404030301010803" pitchFamily="18" charset="0"/>
              </a:rPr>
              <a:t> </a:t>
            </a:r>
            <a:r>
              <a:rPr lang="en-US" sz="1400" dirty="0" smtClean="0">
                <a:latin typeface="Garamond" panose="02020404030301010803" pitchFamily="18" charset="0"/>
              </a:rPr>
              <a:t>Three states – New York, New Jersey, and Massachusetts – offer public insurance for the duration of pregnancy and for two months after delivery</a:t>
            </a:r>
            <a:r>
              <a:rPr lang="en-US" sz="1400" dirty="0">
                <a:latin typeface="Garamond" panose="02020404030301010803" pitchFamily="18" charset="0"/>
              </a:rPr>
              <a:t>:</a:t>
            </a:r>
            <a:endParaRPr lang="en-US" sz="1400" dirty="0" smtClean="0">
              <a:latin typeface="Garamond" panose="02020404030301010803" pitchFamily="18" charset="0"/>
            </a:endParaRPr>
          </a:p>
          <a:p>
            <a:pPr marL="285750" indent="-285750">
              <a:buFont typeface="Wingdings" panose="05000000000000000000" pitchFamily="2" charset="2"/>
              <a:buChar char="v"/>
            </a:pPr>
            <a:endParaRPr lang="en-US" dirty="0">
              <a:latin typeface="Garamond" panose="02020404030301010803" pitchFamily="18" charset="0"/>
            </a:endParaRPr>
          </a:p>
          <a:p>
            <a:pPr marL="742950" lvl="1" indent="-285750">
              <a:buFont typeface="Wingdings" panose="05000000000000000000" pitchFamily="2" charset="2"/>
              <a:buChar char="v"/>
            </a:pPr>
            <a:r>
              <a:rPr lang="en-US" sz="1400" dirty="0" smtClean="0">
                <a:latin typeface="Garamond" panose="02020404030301010803" pitchFamily="18" charset="0"/>
              </a:rPr>
              <a:t>In New York, this coverage is offered as an entitlement program through a state-funded Medicaid expansion, supplemented by the CHIP Unborn Child Option to cover ambulatory prenatal care services. </a:t>
            </a:r>
          </a:p>
          <a:p>
            <a:pPr marL="285750" indent="-285750">
              <a:buFont typeface="Wingdings" panose="05000000000000000000" pitchFamily="2" charset="2"/>
              <a:buChar char="v"/>
            </a:pPr>
            <a:endParaRPr lang="en-US" sz="1400" dirty="0" smtClean="0">
              <a:latin typeface="Garamond" panose="02020404030301010803" pitchFamily="18" charset="0"/>
            </a:endParaRPr>
          </a:p>
          <a:p>
            <a:pPr marL="742950" lvl="1" indent="-285750">
              <a:buFont typeface="Wingdings" panose="05000000000000000000" pitchFamily="2" charset="2"/>
              <a:buChar char="v"/>
            </a:pPr>
            <a:r>
              <a:rPr lang="en-US" sz="1400" dirty="0" smtClean="0">
                <a:latin typeface="Garamond" panose="02020404030301010803" pitchFamily="18" charset="0"/>
              </a:rPr>
              <a:t>In New Jersey, Medicaid coverage for prenatal care only is funded through the state budget and offered through community health centers and hospitals subject to the availability of grant funds. </a:t>
            </a:r>
          </a:p>
          <a:p>
            <a:pPr marL="742950" lvl="1" indent="-285750">
              <a:buFont typeface="Wingdings" panose="05000000000000000000" pitchFamily="2" charset="2"/>
              <a:buChar char="v"/>
            </a:pPr>
            <a:endParaRPr lang="en-US" sz="1400" dirty="0">
              <a:latin typeface="Garamond" panose="02020404030301010803" pitchFamily="18" charset="0"/>
            </a:endParaRPr>
          </a:p>
          <a:p>
            <a:pPr marL="742950" lvl="1" indent="-285750">
              <a:buFont typeface="Wingdings" panose="05000000000000000000" pitchFamily="2" charset="2"/>
              <a:buChar char="v"/>
            </a:pPr>
            <a:r>
              <a:rPr lang="en-US" sz="1400" dirty="0" smtClean="0">
                <a:latin typeface="Garamond" panose="02020404030301010803" pitchFamily="18" charset="0"/>
              </a:rPr>
              <a:t>In Massachusetts, coverage is provided through a state-funded Medicaid expansion, supplemented by the CHIP Unborn Child Option to cover ambulatory prenatal care services. </a:t>
            </a:r>
          </a:p>
          <a:p>
            <a:pPr marL="742950" lvl="1" indent="-285750">
              <a:buFont typeface="Wingdings" panose="05000000000000000000" pitchFamily="2" charset="2"/>
              <a:buChar char="v"/>
            </a:pPr>
            <a:endParaRPr lang="en-US" sz="1400" dirty="0">
              <a:latin typeface="Garamond" panose="02020404030301010803" pitchFamily="18" charset="0"/>
            </a:endParaRPr>
          </a:p>
          <a:p>
            <a:pPr marL="742950" lvl="1" indent="-285750">
              <a:buFont typeface="Wingdings" panose="05000000000000000000" pitchFamily="2" charset="2"/>
              <a:buChar char="v"/>
            </a:pPr>
            <a:endParaRPr lang="en-US" sz="1400" dirty="0" smtClean="0">
              <a:latin typeface="Garamond" panose="02020404030301010803" pitchFamily="18" charset="0"/>
            </a:endParaRPr>
          </a:p>
          <a:p>
            <a:pPr marL="285750" indent="-285750">
              <a:buFont typeface="Wingdings" panose="05000000000000000000" pitchFamily="2" charset="2"/>
              <a:buChar char="v"/>
            </a:pPr>
            <a:endParaRPr lang="en-US" dirty="0">
              <a:latin typeface="Garamond" panose="02020404030301010803" pitchFamily="18" charset="0"/>
            </a:endParaRPr>
          </a:p>
          <a:p>
            <a:pPr marL="285750" indent="-285750">
              <a:buFont typeface="Wingdings" panose="05000000000000000000" pitchFamily="2" charset="2"/>
              <a:buChar char="v"/>
            </a:pPr>
            <a:endParaRPr lang="en-US" dirty="0">
              <a:latin typeface="Garamond" panose="02020404030301010803" pitchFamily="18" charset="0"/>
            </a:endParaRPr>
          </a:p>
        </p:txBody>
      </p:sp>
      <p:sp>
        <p:nvSpPr>
          <p:cNvPr id="2" name="TextBox 1"/>
          <p:cNvSpPr txBox="1"/>
          <p:nvPr/>
        </p:nvSpPr>
        <p:spPr>
          <a:xfrm>
            <a:off x="6901826" y="542980"/>
            <a:ext cx="1828800" cy="492443"/>
          </a:xfrm>
          <a:prstGeom prst="rect">
            <a:avLst/>
          </a:prstGeom>
          <a:noFill/>
        </p:spPr>
        <p:txBody>
          <a:bodyPr wrap="square" rtlCol="0">
            <a:spAutoFit/>
          </a:bodyPr>
          <a:lstStyle/>
          <a:p>
            <a:r>
              <a:rPr lang="en-US" sz="800" b="1" dirty="0" smtClean="0">
                <a:solidFill>
                  <a:srgbClr val="FF0000"/>
                </a:solidFill>
                <a:latin typeface="Garamond" panose="02020404030301010803" pitchFamily="18" charset="0"/>
              </a:rPr>
              <a:t>www.undocumentedpatients.org</a:t>
            </a:r>
            <a:endParaRPr lang="en-US" sz="800" b="1" dirty="0">
              <a:solidFill>
                <a:srgbClr val="FF0000"/>
              </a:solidFill>
              <a:latin typeface="Garamond" panose="02020404030301010803" pitchFamily="18" charset="0"/>
            </a:endParaRPr>
          </a:p>
          <a:p>
            <a:endParaRPr lang="en-US" dirty="0"/>
          </a:p>
        </p:txBody>
      </p:sp>
      <p:pic>
        <p:nvPicPr>
          <p:cNvPr id="205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495914" y="4953000"/>
            <a:ext cx="3200400" cy="181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7" name="Elbow Connector 6"/>
          <p:cNvCxnSpPr/>
          <p:nvPr/>
        </p:nvCxnSpPr>
        <p:spPr>
          <a:xfrm>
            <a:off x="4648200" y="5500271"/>
            <a:ext cx="914400" cy="914400"/>
          </a:xfrm>
          <a:prstGeom prst="bentConnector3">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828800" y="5015328"/>
            <a:ext cx="2895600" cy="1138773"/>
          </a:xfrm>
          <a:prstGeom prst="rect">
            <a:avLst/>
          </a:prstGeom>
          <a:noFill/>
        </p:spPr>
        <p:txBody>
          <a:bodyPr wrap="square" rtlCol="0">
            <a:spAutoFit/>
          </a:bodyPr>
          <a:lstStyle/>
          <a:p>
            <a:r>
              <a:rPr lang="en-US" sz="1400" b="1" dirty="0">
                <a:latin typeface="Garamond" panose="02020404030301010803" pitchFamily="18" charset="0"/>
              </a:rPr>
              <a:t>For state</a:t>
            </a:r>
            <a:r>
              <a:rPr lang="en-US" sz="1400" b="1" dirty="0" smtClean="0">
                <a:latin typeface="Garamond" panose="02020404030301010803" pitchFamily="18" charset="0"/>
              </a:rPr>
              <a:t>-by-state detail, see chart: </a:t>
            </a:r>
            <a:r>
              <a:rPr lang="en-US" sz="1200" b="1" dirty="0">
                <a:latin typeface="Garamond" panose="02020404030301010803" pitchFamily="18" charset="0"/>
                <a:hlinkClick r:id="rId5"/>
              </a:rPr>
              <a:t>http://www.undocumentedpatients.org/wp-content/uploads/2014/09/Access-to-Prenatal-Care-Chart.pdf</a:t>
            </a:r>
            <a:r>
              <a:rPr lang="en-US" sz="1200" b="1" dirty="0">
                <a:latin typeface="Garamond" panose="02020404030301010803" pitchFamily="18" charset="0"/>
              </a:rPr>
              <a:t> </a:t>
            </a:r>
          </a:p>
          <a:p>
            <a:endParaRPr lang="en-US" dirty="0"/>
          </a:p>
        </p:txBody>
      </p:sp>
    </p:spTree>
    <p:extLst>
      <p:ext uri="{BB962C8B-B14F-4D97-AF65-F5344CB8AC3E}">
        <p14:creationId xmlns:p14="http://schemas.microsoft.com/office/powerpoint/2010/main" val="383187951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407</TotalTime>
  <Words>1851</Words>
  <Application>Microsoft Office PowerPoint</Application>
  <PresentationFormat>On-screen Show (4:3)</PresentationFormat>
  <Paragraphs>137</Paragraphs>
  <Slides>14</Slides>
  <Notes>10</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Concourse</vt:lpstr>
      <vt:lpstr>PowerPoint Presentation</vt:lpstr>
      <vt:lpstr>PowerPoint Presentation</vt:lpstr>
      <vt:lpstr>Why is access to prenatal care for undocumented immigrants important? </vt:lpstr>
      <vt:lpstr>Lack of access to prenatal care: health consequences for undocumented women and their children</vt:lpstr>
      <vt:lpstr>The Emergency Medical Treatment and Active Labor Act (EMTALA)</vt:lpstr>
      <vt:lpstr>PowerPoint Presentation</vt:lpstr>
      <vt:lpstr>CHIP Unborn Child Option</vt:lpstr>
      <vt:lpstr>Presumptive Eligibility for Medicaid (PE) </vt:lpstr>
      <vt:lpstr>Other state-level policy mechanisms</vt:lpstr>
      <vt:lpstr>Local policy mechanisms</vt:lpstr>
      <vt:lpstr>References</vt:lpstr>
      <vt:lpstr>Web-based resources  </vt:lpstr>
      <vt:lpstr>Web-based resources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Chelsea Jack</dc:creator>
  <cp:lastModifiedBy>Mohini Banerjee</cp:lastModifiedBy>
  <cp:revision>90</cp:revision>
  <dcterms:created xsi:type="dcterms:W3CDTF">2014-09-19T19:54:55Z</dcterms:created>
  <dcterms:modified xsi:type="dcterms:W3CDTF">2014-09-29T16:01:28Z</dcterms:modified>
</cp:coreProperties>
</file>